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80" r:id="rId5"/>
  </p:sldMasterIdLst>
  <p:notesMasterIdLst>
    <p:notesMasterId r:id="rId18"/>
  </p:notesMasterIdLst>
  <p:handoutMasterIdLst>
    <p:handoutMasterId r:id="rId19"/>
  </p:handoutMasterIdLst>
  <p:sldIdLst>
    <p:sldId id="2435" r:id="rId6"/>
    <p:sldId id="258" r:id="rId7"/>
    <p:sldId id="2438" r:id="rId8"/>
    <p:sldId id="274" r:id="rId9"/>
    <p:sldId id="2433" r:id="rId10"/>
    <p:sldId id="2445" r:id="rId11"/>
    <p:sldId id="2442" r:id="rId12"/>
    <p:sldId id="2443" r:id="rId13"/>
    <p:sldId id="260" r:id="rId14"/>
    <p:sldId id="2439" r:id="rId15"/>
    <p:sldId id="733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FF6045-360A-4FD2-BD09-CDEB7890A593}">
          <p14:sldIdLst>
            <p14:sldId id="2435"/>
            <p14:sldId id="258"/>
            <p14:sldId id="2438"/>
            <p14:sldId id="274"/>
            <p14:sldId id="2433"/>
            <p14:sldId id="2445"/>
            <p14:sldId id="2442"/>
            <p14:sldId id="2443"/>
            <p14:sldId id="260"/>
            <p14:sldId id="2439"/>
            <p14:sldId id="733"/>
            <p14:sldId id="257"/>
          </p14:sldIdLst>
        </p14:section>
        <p14:section name="Untitled Section" id="{1A59A6C2-116E-43C6-A3F1-490E8BDFEC8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153"/>
    <a:srgbClr val="A53F52"/>
    <a:srgbClr val="FF3300"/>
    <a:srgbClr val="898989"/>
    <a:srgbClr val="2F3342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660D5-3F80-4AFA-9BCE-1A0B3A0A255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DAFFDBF-C492-4BD9-AAA9-4ADDB854B888}">
      <dgm:prSet phldrT="[Text]" phldr="1"/>
      <dgm:spPr/>
      <dgm:t>
        <a:bodyPr/>
        <a:lstStyle/>
        <a:p>
          <a:endParaRPr lang="en-US" dirty="0"/>
        </a:p>
      </dgm:t>
    </dgm:pt>
    <dgm:pt modelId="{5C179980-542A-4B80-BFA3-9D41D1D70C0C}" type="sibTrans" cxnId="{DFDA800E-9BE6-4E45-8917-E45A966B6613}">
      <dgm:prSet/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  <dgm:t>
        <a:bodyPr/>
        <a:lstStyle/>
        <a:p>
          <a:endParaRPr lang="en-US"/>
        </a:p>
      </dgm:t>
    </dgm:pt>
    <dgm:pt modelId="{41D34B1F-E11D-4407-9C5C-27CD3EC2B5F5}" type="parTrans" cxnId="{DFDA800E-9BE6-4E45-8917-E45A966B6613}">
      <dgm:prSet/>
      <dgm:spPr/>
      <dgm:t>
        <a:bodyPr/>
        <a:lstStyle/>
        <a:p>
          <a:endParaRPr lang="en-US"/>
        </a:p>
      </dgm:t>
    </dgm:pt>
    <dgm:pt modelId="{FB1B308F-0229-4156-8CD1-F8A9073CF1B3}" type="pres">
      <dgm:prSet presAssocID="{272660D5-3F80-4AFA-9BCE-1A0B3A0A2551}" presName="Name0" presStyleCnt="0">
        <dgm:presLayoutVars>
          <dgm:chMax val="7"/>
          <dgm:chPref val="7"/>
          <dgm:dir/>
        </dgm:presLayoutVars>
      </dgm:prSet>
      <dgm:spPr/>
    </dgm:pt>
    <dgm:pt modelId="{70985EA0-53C4-43B1-A772-435D363329E5}" type="pres">
      <dgm:prSet presAssocID="{272660D5-3F80-4AFA-9BCE-1A0B3A0A2551}" presName="Name1" presStyleCnt="0"/>
      <dgm:spPr/>
    </dgm:pt>
    <dgm:pt modelId="{E991F05B-40DC-4D1B-AD65-1B403926FCFC}" type="pres">
      <dgm:prSet presAssocID="{5C179980-542A-4B80-BFA3-9D41D1D70C0C}" presName="picture_1" presStyleCnt="0"/>
      <dgm:spPr/>
    </dgm:pt>
    <dgm:pt modelId="{BCDD173A-874B-4C46-A5BA-53E48198D2A3}" type="pres">
      <dgm:prSet presAssocID="{5C179980-542A-4B80-BFA3-9D41D1D70C0C}" presName="pictureRepeatNode" presStyleLbl="alignImgPlace1" presStyleIdx="0" presStyleCnt="1" custScaleX="184722" custScaleY="157732" custLinFactNeighborX="-37446" custLinFactNeighborY="34809"/>
      <dgm:spPr/>
    </dgm:pt>
    <dgm:pt modelId="{6F03EEEA-8243-49A3-8473-277E529761D9}" type="pres">
      <dgm:prSet presAssocID="{1DAFFDBF-C492-4BD9-AAA9-4ADDB854B888}" presName="text_1" presStyleLbl="node1" presStyleIdx="0" presStyleCnt="0" custScaleX="231408" custScaleY="475254">
        <dgm:presLayoutVars>
          <dgm:bulletEnabled val="1"/>
        </dgm:presLayoutVars>
      </dgm:prSet>
      <dgm:spPr/>
    </dgm:pt>
  </dgm:ptLst>
  <dgm:cxnLst>
    <dgm:cxn modelId="{DFDA800E-9BE6-4E45-8917-E45A966B6613}" srcId="{272660D5-3F80-4AFA-9BCE-1A0B3A0A2551}" destId="{1DAFFDBF-C492-4BD9-AAA9-4ADDB854B888}" srcOrd="0" destOrd="0" parTransId="{41D34B1F-E11D-4407-9C5C-27CD3EC2B5F5}" sibTransId="{5C179980-542A-4B80-BFA3-9D41D1D70C0C}"/>
    <dgm:cxn modelId="{E1A45E9A-382C-4601-A6B1-908CCF0BD9FC}" type="presOf" srcId="{272660D5-3F80-4AFA-9BCE-1A0B3A0A2551}" destId="{FB1B308F-0229-4156-8CD1-F8A9073CF1B3}" srcOrd="0" destOrd="0" presId="urn:microsoft.com/office/officeart/2008/layout/CircularPictureCallout"/>
    <dgm:cxn modelId="{413E74A2-7947-4A80-80D9-873F8BC9AD67}" type="presOf" srcId="{5C179980-542A-4B80-BFA3-9D41D1D70C0C}" destId="{BCDD173A-874B-4C46-A5BA-53E48198D2A3}" srcOrd="0" destOrd="0" presId="urn:microsoft.com/office/officeart/2008/layout/CircularPictureCallout"/>
    <dgm:cxn modelId="{16F057F7-3FF8-471B-A475-4C27F5834C7E}" type="presOf" srcId="{1DAFFDBF-C492-4BD9-AAA9-4ADDB854B888}" destId="{6F03EEEA-8243-49A3-8473-277E529761D9}" srcOrd="0" destOrd="0" presId="urn:microsoft.com/office/officeart/2008/layout/CircularPictureCallout"/>
    <dgm:cxn modelId="{E1632E81-EF6B-4A0F-B382-8B61D25B987D}" type="presParOf" srcId="{FB1B308F-0229-4156-8CD1-F8A9073CF1B3}" destId="{70985EA0-53C4-43B1-A772-435D363329E5}" srcOrd="0" destOrd="0" presId="urn:microsoft.com/office/officeart/2008/layout/CircularPictureCallout"/>
    <dgm:cxn modelId="{C3A8415F-3318-46F9-B59E-A094D56295AF}" type="presParOf" srcId="{70985EA0-53C4-43B1-A772-435D363329E5}" destId="{E991F05B-40DC-4D1B-AD65-1B403926FCFC}" srcOrd="0" destOrd="0" presId="urn:microsoft.com/office/officeart/2008/layout/CircularPictureCallout"/>
    <dgm:cxn modelId="{992C00C1-1A9F-4737-B5CA-255AFB23EDC0}" type="presParOf" srcId="{E991F05B-40DC-4D1B-AD65-1B403926FCFC}" destId="{BCDD173A-874B-4C46-A5BA-53E48198D2A3}" srcOrd="0" destOrd="0" presId="urn:microsoft.com/office/officeart/2008/layout/CircularPictureCallout"/>
    <dgm:cxn modelId="{DA99621E-24DC-4682-AE94-B3000B3A9A7C}" type="presParOf" srcId="{70985EA0-53C4-43B1-A772-435D363329E5}" destId="{6F03EEEA-8243-49A3-8473-277E529761D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117B0-0F14-4AC6-8516-F14BC7EF3FF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519F56B-5BFF-4160-A08D-2A70E1C9E973}">
      <dgm:prSet phldrT="[Text]" phldr="1"/>
      <dgm:spPr/>
      <dgm:t>
        <a:bodyPr/>
        <a:lstStyle/>
        <a:p>
          <a:endParaRPr lang="en-US" dirty="0"/>
        </a:p>
      </dgm:t>
    </dgm:pt>
    <dgm:pt modelId="{96B65CE7-875A-4A69-80A7-1BBB84D92D2B}" type="sibTrans" cxnId="{2C433829-DFD1-4160-837A-1C700F75ED4C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ABAFCB7-DE64-4741-A40C-1270038CA0D5}" type="parTrans" cxnId="{2C433829-DFD1-4160-837A-1C700F75ED4C}">
      <dgm:prSet/>
      <dgm:spPr/>
      <dgm:t>
        <a:bodyPr/>
        <a:lstStyle/>
        <a:p>
          <a:endParaRPr lang="en-US"/>
        </a:p>
      </dgm:t>
    </dgm:pt>
    <dgm:pt modelId="{8841D97D-5FED-409E-B7F8-F607B2E983D8}" type="pres">
      <dgm:prSet presAssocID="{E58117B0-0F14-4AC6-8516-F14BC7EF3FFD}" presName="Name0" presStyleCnt="0">
        <dgm:presLayoutVars>
          <dgm:chMax val="7"/>
          <dgm:chPref val="7"/>
          <dgm:dir/>
        </dgm:presLayoutVars>
      </dgm:prSet>
      <dgm:spPr/>
    </dgm:pt>
    <dgm:pt modelId="{F0BD3209-600F-41C9-AD5B-DBC7BBCBAED4}" type="pres">
      <dgm:prSet presAssocID="{E58117B0-0F14-4AC6-8516-F14BC7EF3FFD}" presName="Name1" presStyleCnt="0"/>
      <dgm:spPr/>
    </dgm:pt>
    <dgm:pt modelId="{D508BD5C-904C-4914-BBB8-A80E967637A1}" type="pres">
      <dgm:prSet presAssocID="{96B65CE7-875A-4A69-80A7-1BBB84D92D2B}" presName="picture_1" presStyleCnt="0"/>
      <dgm:spPr/>
    </dgm:pt>
    <dgm:pt modelId="{B30A32CD-CBE7-41C7-AE09-6944EFB94932}" type="pres">
      <dgm:prSet presAssocID="{96B65CE7-875A-4A69-80A7-1BBB84D92D2B}" presName="pictureRepeatNode" presStyleLbl="alignImgPlace1" presStyleIdx="0" presStyleCnt="1" custScaleX="144917" custScaleY="120248" custLinFactNeighborX="-21790" custLinFactNeighborY="-15549"/>
      <dgm:spPr/>
    </dgm:pt>
    <dgm:pt modelId="{D1297E51-F3AF-4758-AC5C-8691D513BECD}" type="pres">
      <dgm:prSet presAssocID="{0519F56B-5BFF-4160-A08D-2A70E1C9E973}" presName="text_1" presStyleLbl="node1" presStyleIdx="0" presStyleCnt="0">
        <dgm:presLayoutVars>
          <dgm:bulletEnabled val="1"/>
        </dgm:presLayoutVars>
      </dgm:prSet>
      <dgm:spPr/>
    </dgm:pt>
  </dgm:ptLst>
  <dgm:cxnLst>
    <dgm:cxn modelId="{2C433829-DFD1-4160-837A-1C700F75ED4C}" srcId="{E58117B0-0F14-4AC6-8516-F14BC7EF3FFD}" destId="{0519F56B-5BFF-4160-A08D-2A70E1C9E973}" srcOrd="0" destOrd="0" parTransId="{7ABAFCB7-DE64-4741-A40C-1270038CA0D5}" sibTransId="{96B65CE7-875A-4A69-80A7-1BBB84D92D2B}"/>
    <dgm:cxn modelId="{074C5157-4190-457B-B0E9-EEF6F7DFEAA0}" type="presOf" srcId="{0519F56B-5BFF-4160-A08D-2A70E1C9E973}" destId="{D1297E51-F3AF-4758-AC5C-8691D513BECD}" srcOrd="0" destOrd="0" presId="urn:microsoft.com/office/officeart/2008/layout/CircularPictureCallout"/>
    <dgm:cxn modelId="{88EF3B7C-4E0F-43E3-A4A0-3A8BBA21AD95}" type="presOf" srcId="{E58117B0-0F14-4AC6-8516-F14BC7EF3FFD}" destId="{8841D97D-5FED-409E-B7F8-F607B2E983D8}" srcOrd="0" destOrd="0" presId="urn:microsoft.com/office/officeart/2008/layout/CircularPictureCallout"/>
    <dgm:cxn modelId="{20A71EC5-8DEB-4711-B817-4A3416A9031B}" type="presOf" srcId="{96B65CE7-875A-4A69-80A7-1BBB84D92D2B}" destId="{B30A32CD-CBE7-41C7-AE09-6944EFB94932}" srcOrd="0" destOrd="0" presId="urn:microsoft.com/office/officeart/2008/layout/CircularPictureCallout"/>
    <dgm:cxn modelId="{E3775BF0-2553-41ED-99BE-E985EFF94737}" type="presParOf" srcId="{8841D97D-5FED-409E-B7F8-F607B2E983D8}" destId="{F0BD3209-600F-41C9-AD5B-DBC7BBCBAED4}" srcOrd="0" destOrd="0" presId="urn:microsoft.com/office/officeart/2008/layout/CircularPictureCallout"/>
    <dgm:cxn modelId="{60B6BA24-2CF1-4E85-970B-6E8B837B126C}" type="presParOf" srcId="{F0BD3209-600F-41C9-AD5B-DBC7BBCBAED4}" destId="{D508BD5C-904C-4914-BBB8-A80E967637A1}" srcOrd="0" destOrd="0" presId="urn:microsoft.com/office/officeart/2008/layout/CircularPictureCallout"/>
    <dgm:cxn modelId="{156F6E47-1AB4-45B4-8FEE-1183A2946B04}" type="presParOf" srcId="{D508BD5C-904C-4914-BBB8-A80E967637A1}" destId="{B30A32CD-CBE7-41C7-AE09-6944EFB94932}" srcOrd="0" destOrd="0" presId="urn:microsoft.com/office/officeart/2008/layout/CircularPictureCallout"/>
    <dgm:cxn modelId="{AF2AEAC5-BC25-4FA4-AD52-D3C462F572F3}" type="presParOf" srcId="{F0BD3209-600F-41C9-AD5B-DBC7BBCBAED4}" destId="{D1297E51-F3AF-4758-AC5C-8691D513BEC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8A9760-2423-4419-ACBF-2AF6BAE1349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87DA093-F40F-4B42-99DB-10BA47601747}">
      <dgm:prSet phldrT="[Text]" phldr="1"/>
      <dgm:spPr/>
      <dgm:t>
        <a:bodyPr/>
        <a:lstStyle/>
        <a:p>
          <a:endParaRPr lang="en-US" dirty="0"/>
        </a:p>
      </dgm:t>
    </dgm:pt>
    <dgm:pt modelId="{DDC73327-45FD-4C11-87C6-F15AE44BFC5C}" type="sibTrans" cxnId="{6C8886B3-9EE0-486B-B271-A8745FB0B3FA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3EE0231-754B-49E9-B46D-B2C2877515FE}" type="parTrans" cxnId="{6C8886B3-9EE0-486B-B271-A8745FB0B3FA}">
      <dgm:prSet/>
      <dgm:spPr/>
      <dgm:t>
        <a:bodyPr/>
        <a:lstStyle/>
        <a:p>
          <a:endParaRPr lang="en-US"/>
        </a:p>
      </dgm:t>
    </dgm:pt>
    <dgm:pt modelId="{9047A873-B2E1-46FC-997E-F1B3FF0FCF4D}" type="pres">
      <dgm:prSet presAssocID="{5F8A9760-2423-4419-ACBF-2AF6BAE13497}" presName="Name0" presStyleCnt="0">
        <dgm:presLayoutVars>
          <dgm:chMax val="7"/>
          <dgm:chPref val="7"/>
          <dgm:dir/>
        </dgm:presLayoutVars>
      </dgm:prSet>
      <dgm:spPr/>
    </dgm:pt>
    <dgm:pt modelId="{4FA1CBD6-CA33-4C51-867B-DF65D82840A6}" type="pres">
      <dgm:prSet presAssocID="{5F8A9760-2423-4419-ACBF-2AF6BAE13497}" presName="Name1" presStyleCnt="0"/>
      <dgm:spPr/>
    </dgm:pt>
    <dgm:pt modelId="{685DA891-DBBE-4376-AE4D-CBD47CF90B18}" type="pres">
      <dgm:prSet presAssocID="{DDC73327-45FD-4C11-87C6-F15AE44BFC5C}" presName="picture_1" presStyleCnt="0"/>
      <dgm:spPr/>
    </dgm:pt>
    <dgm:pt modelId="{83FA72DE-25B6-4AD8-B6B9-3F101369EC6E}" type="pres">
      <dgm:prSet presAssocID="{DDC73327-45FD-4C11-87C6-F15AE44BFC5C}" presName="pictureRepeatNode" presStyleLbl="alignImgPlace1" presStyleIdx="0" presStyleCnt="1" custScaleX="192601" custScaleY="167795" custLinFactNeighborX="7374" custLinFactNeighborY="9338"/>
      <dgm:spPr/>
    </dgm:pt>
    <dgm:pt modelId="{989DE62F-EFEC-4C68-8B4A-48C9D54037DA}" type="pres">
      <dgm:prSet presAssocID="{387DA093-F40F-4B42-99DB-10BA47601747}" presName="text_1" presStyleLbl="node1" presStyleIdx="0" presStyleCnt="0" custFlipVert="1" custScaleY="3061">
        <dgm:presLayoutVars>
          <dgm:bulletEnabled val="1"/>
        </dgm:presLayoutVars>
      </dgm:prSet>
      <dgm:spPr/>
    </dgm:pt>
  </dgm:ptLst>
  <dgm:cxnLst>
    <dgm:cxn modelId="{F3597A5F-CBDE-4F8B-859A-FCE16DE0952D}" type="presOf" srcId="{DDC73327-45FD-4C11-87C6-F15AE44BFC5C}" destId="{83FA72DE-25B6-4AD8-B6B9-3F101369EC6E}" srcOrd="0" destOrd="0" presId="urn:microsoft.com/office/officeart/2008/layout/CircularPictureCallout"/>
    <dgm:cxn modelId="{B6FE00AF-6BB1-4A68-A0BC-FE589454E30A}" type="presOf" srcId="{5F8A9760-2423-4419-ACBF-2AF6BAE13497}" destId="{9047A873-B2E1-46FC-997E-F1B3FF0FCF4D}" srcOrd="0" destOrd="0" presId="urn:microsoft.com/office/officeart/2008/layout/CircularPictureCallout"/>
    <dgm:cxn modelId="{6C8886B3-9EE0-486B-B271-A8745FB0B3FA}" srcId="{5F8A9760-2423-4419-ACBF-2AF6BAE13497}" destId="{387DA093-F40F-4B42-99DB-10BA47601747}" srcOrd="0" destOrd="0" parTransId="{E3EE0231-754B-49E9-B46D-B2C2877515FE}" sibTransId="{DDC73327-45FD-4C11-87C6-F15AE44BFC5C}"/>
    <dgm:cxn modelId="{654079D5-BF72-4979-B472-E36E85BDC7B5}" type="presOf" srcId="{387DA093-F40F-4B42-99DB-10BA47601747}" destId="{989DE62F-EFEC-4C68-8B4A-48C9D54037DA}" srcOrd="0" destOrd="0" presId="urn:microsoft.com/office/officeart/2008/layout/CircularPictureCallout"/>
    <dgm:cxn modelId="{25C817A3-D64A-4B50-8D43-7E168458E4A4}" type="presParOf" srcId="{9047A873-B2E1-46FC-997E-F1B3FF0FCF4D}" destId="{4FA1CBD6-CA33-4C51-867B-DF65D82840A6}" srcOrd="0" destOrd="0" presId="urn:microsoft.com/office/officeart/2008/layout/CircularPictureCallout"/>
    <dgm:cxn modelId="{8A89825A-794E-4966-9066-A02A71B1FC63}" type="presParOf" srcId="{4FA1CBD6-CA33-4C51-867B-DF65D82840A6}" destId="{685DA891-DBBE-4376-AE4D-CBD47CF90B18}" srcOrd="0" destOrd="0" presId="urn:microsoft.com/office/officeart/2008/layout/CircularPictureCallout"/>
    <dgm:cxn modelId="{4C006035-F3F4-451E-B0BE-96DBD085D8E4}" type="presParOf" srcId="{685DA891-DBBE-4376-AE4D-CBD47CF90B18}" destId="{83FA72DE-25B6-4AD8-B6B9-3F101369EC6E}" srcOrd="0" destOrd="0" presId="urn:microsoft.com/office/officeart/2008/layout/CircularPictureCallout"/>
    <dgm:cxn modelId="{1C4885C8-761F-4730-86F3-AC60196E9A30}" type="presParOf" srcId="{4FA1CBD6-CA33-4C51-867B-DF65D82840A6}" destId="{989DE62F-EFEC-4C68-8B4A-48C9D54037D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D173A-874B-4C46-A5BA-53E48198D2A3}">
      <dsp:nvSpPr>
        <dsp:cNvPr id="0" name=""/>
        <dsp:cNvSpPr/>
      </dsp:nvSpPr>
      <dsp:spPr>
        <a:xfrm>
          <a:off x="0" y="-12349"/>
          <a:ext cx="2539509" cy="216845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3EEEA-8243-49A3-8473-277E529761D9}">
      <dsp:nvSpPr>
        <dsp:cNvPr id="0" name=""/>
        <dsp:cNvSpPr/>
      </dsp:nvSpPr>
      <dsp:spPr>
        <a:xfrm>
          <a:off x="356746" y="137813"/>
          <a:ext cx="2036054" cy="215610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356746" y="137813"/>
        <a:ext cx="2036054" cy="2156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A32CD-CBE7-41C7-AE09-6944EFB94932}">
      <dsp:nvSpPr>
        <dsp:cNvPr id="0" name=""/>
        <dsp:cNvSpPr/>
      </dsp:nvSpPr>
      <dsp:spPr>
        <a:xfrm>
          <a:off x="106299" y="38071"/>
          <a:ext cx="2678357" cy="222242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97E51-F3AF-4758-AC5C-8691D513BECD}">
      <dsp:nvSpPr>
        <dsp:cNvPr id="0" name=""/>
        <dsp:cNvSpPr/>
      </dsp:nvSpPr>
      <dsp:spPr>
        <a:xfrm>
          <a:off x="1256776" y="1493955"/>
          <a:ext cx="1182848" cy="60990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1256776" y="1493955"/>
        <a:ext cx="1182848" cy="609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A72DE-25B6-4AD8-B6B9-3F101369EC6E}">
      <dsp:nvSpPr>
        <dsp:cNvPr id="0" name=""/>
        <dsp:cNvSpPr/>
      </dsp:nvSpPr>
      <dsp:spPr>
        <a:xfrm>
          <a:off x="105320" y="604211"/>
          <a:ext cx="2741575" cy="238847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DE62F-EFEC-4C68-8B4A-48C9D54037DA}">
      <dsp:nvSpPr>
        <dsp:cNvPr id="0" name=""/>
        <dsp:cNvSpPr/>
      </dsp:nvSpPr>
      <dsp:spPr>
        <a:xfrm flipV="1">
          <a:off x="967944" y="1937333"/>
          <a:ext cx="911006" cy="143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967944" y="1937333"/>
        <a:ext cx="911006" cy="14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52388" y="1108943"/>
            <a:ext cx="12139612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4" y="1533378"/>
            <a:ext cx="3032903" cy="726825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298889"/>
            <a:ext cx="305909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CHATNOW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2F36A66-C6EC-4B54-BBEA-15E313CF98C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11485" y="2298889"/>
            <a:ext cx="2984515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1774FA5-EA88-465C-9CAF-C8CC667111F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48389" y="2298889"/>
            <a:ext cx="2605376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28B77BE-00E8-4A4B-AFA2-078F28D4893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753765" y="2255341"/>
            <a:ext cx="3235569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ACB561C-CD39-4B9C-84C8-0909E0F8E09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098387" y="1532596"/>
            <a:ext cx="3010709" cy="726825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42633D-0011-4BC4-A57F-8433C323295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122194" y="1516402"/>
            <a:ext cx="2605376" cy="726825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48FCE9B-8925-4A10-9238-AFB63E46323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727570" y="1484968"/>
            <a:ext cx="3261764" cy="726825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CHATNOW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902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6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5820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270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9889" y="2916174"/>
            <a:ext cx="10472220" cy="612796"/>
          </a:xfrm>
        </p:spPr>
        <p:txBody>
          <a:bodyPr lIns="0" tIns="0" rIns="0" bIns="0"/>
          <a:lstStyle>
            <a:lvl1pPr>
              <a:defRPr sz="3982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601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9889" y="2916174"/>
            <a:ext cx="10472220" cy="612796"/>
          </a:xfrm>
        </p:spPr>
        <p:txBody>
          <a:bodyPr lIns="0" tIns="0" rIns="0" bIns="0"/>
          <a:lstStyle>
            <a:lvl1pPr>
              <a:defRPr sz="3982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860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9889" y="2916174"/>
            <a:ext cx="10472220" cy="612796"/>
          </a:xfrm>
        </p:spPr>
        <p:txBody>
          <a:bodyPr lIns="0" tIns="0" rIns="0" bIns="0"/>
          <a:lstStyle>
            <a:lvl1pPr>
              <a:defRPr sz="3982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16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66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5638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CHATNOW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49DA07-3424-4E71-8854-A07ED50095A8}"/>
              </a:ext>
            </a:extLst>
          </p:cNvPr>
          <p:cNvGrpSpPr/>
          <p:nvPr userDrawn="1"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64AB9C-0333-46BD-B9D4-75A93F0BB62D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13D775-BA35-49E6-8D70-AAC5C7757CB9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9889" y="2916174"/>
            <a:ext cx="104722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rgbClr val="2C2153"/>
                </a:solidFill>
                <a:sym typeface="Bebas"/>
              </a:rPr>
              <a:t>CHATNOW</a:t>
            </a:r>
            <a:endParaRPr lang="en-US" b="1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fld id="{B6F15528-21DE-4FAA-801E-634DDDAF4B2B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81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50230">
        <a:defRPr>
          <a:latin typeface="+mn-lt"/>
          <a:ea typeface="+mn-ea"/>
          <a:cs typeface="+mn-cs"/>
        </a:defRPr>
      </a:lvl2pPr>
      <a:lvl3pPr marL="1300460">
        <a:defRPr>
          <a:latin typeface="+mn-lt"/>
          <a:ea typeface="+mn-ea"/>
          <a:cs typeface="+mn-cs"/>
        </a:defRPr>
      </a:lvl3pPr>
      <a:lvl4pPr marL="1950690">
        <a:defRPr>
          <a:latin typeface="+mn-lt"/>
          <a:ea typeface="+mn-ea"/>
          <a:cs typeface="+mn-cs"/>
        </a:defRPr>
      </a:lvl4pPr>
      <a:lvl5pPr marL="2600919">
        <a:defRPr>
          <a:latin typeface="+mn-lt"/>
          <a:ea typeface="+mn-ea"/>
          <a:cs typeface="+mn-cs"/>
        </a:defRPr>
      </a:lvl5pPr>
      <a:lvl6pPr marL="3251149">
        <a:defRPr>
          <a:latin typeface="+mn-lt"/>
          <a:ea typeface="+mn-ea"/>
          <a:cs typeface="+mn-cs"/>
        </a:defRPr>
      </a:lvl6pPr>
      <a:lvl7pPr marL="3901379">
        <a:defRPr>
          <a:latin typeface="+mn-lt"/>
          <a:ea typeface="+mn-ea"/>
          <a:cs typeface="+mn-cs"/>
        </a:defRPr>
      </a:lvl7pPr>
      <a:lvl8pPr marL="4551609">
        <a:defRPr>
          <a:latin typeface="+mn-lt"/>
          <a:ea typeface="+mn-ea"/>
          <a:cs typeface="+mn-cs"/>
        </a:defRPr>
      </a:lvl8pPr>
      <a:lvl9pPr marL="520183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50230">
        <a:defRPr>
          <a:latin typeface="+mn-lt"/>
          <a:ea typeface="+mn-ea"/>
          <a:cs typeface="+mn-cs"/>
        </a:defRPr>
      </a:lvl2pPr>
      <a:lvl3pPr marL="1300460">
        <a:defRPr>
          <a:latin typeface="+mn-lt"/>
          <a:ea typeface="+mn-ea"/>
          <a:cs typeface="+mn-cs"/>
        </a:defRPr>
      </a:lvl3pPr>
      <a:lvl4pPr marL="1950690">
        <a:defRPr>
          <a:latin typeface="+mn-lt"/>
          <a:ea typeface="+mn-ea"/>
          <a:cs typeface="+mn-cs"/>
        </a:defRPr>
      </a:lvl4pPr>
      <a:lvl5pPr marL="2600919">
        <a:defRPr>
          <a:latin typeface="+mn-lt"/>
          <a:ea typeface="+mn-ea"/>
          <a:cs typeface="+mn-cs"/>
        </a:defRPr>
      </a:lvl5pPr>
      <a:lvl6pPr marL="3251149">
        <a:defRPr>
          <a:latin typeface="+mn-lt"/>
          <a:ea typeface="+mn-ea"/>
          <a:cs typeface="+mn-cs"/>
        </a:defRPr>
      </a:lvl6pPr>
      <a:lvl7pPr marL="3901379">
        <a:defRPr>
          <a:latin typeface="+mn-lt"/>
          <a:ea typeface="+mn-ea"/>
          <a:cs typeface="+mn-cs"/>
        </a:defRPr>
      </a:lvl7pPr>
      <a:lvl8pPr marL="4551609">
        <a:defRPr>
          <a:latin typeface="+mn-lt"/>
          <a:ea typeface="+mn-ea"/>
          <a:cs typeface="+mn-cs"/>
        </a:defRPr>
      </a:lvl8pPr>
      <a:lvl9pPr marL="520183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7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nowb.now.sh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hyperlink" Target="http://www.businessinsider.com/author/bi-intelligence" TargetMode="External"/><Relationship Id="rId4" Type="http://schemas.openxmlformats.org/officeDocument/2006/relationships/image" Target="../media/image25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952" y="3059976"/>
            <a:ext cx="5393022" cy="1004414"/>
          </a:xfrm>
          <a:effectLst>
            <a:outerShdw blurRad="368300" dist="12700" dir="600000" algn="ctr" rotWithShape="0">
              <a:schemeClr val="bg1">
                <a:alpha val="93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2C2153"/>
                </a:solidFill>
                <a:latin typeface="Lato Black"/>
              </a:rPr>
              <a:t>CHAT</a:t>
            </a:r>
            <a:r>
              <a:rPr lang="en-US" sz="5400" b="1" dirty="0">
                <a:solidFill>
                  <a:schemeClr val="accent1"/>
                </a:solidFill>
                <a:latin typeface="Lato Black"/>
              </a:rPr>
              <a:t>NOW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B024ADF-722E-4B9C-AF85-25C563C94A17}"/>
              </a:ext>
            </a:extLst>
          </p:cNvPr>
          <p:cNvSpPr/>
          <p:nvPr/>
        </p:nvSpPr>
        <p:spPr>
          <a:xfrm>
            <a:off x="100750" y="192073"/>
            <a:ext cx="7598762" cy="6566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79D71D5-CF45-466E-B658-12953F559169}"/>
              </a:ext>
            </a:extLst>
          </p:cNvPr>
          <p:cNvSpPr txBox="1"/>
          <p:nvPr/>
        </p:nvSpPr>
        <p:spPr>
          <a:xfrm>
            <a:off x="7948246" y="3894627"/>
            <a:ext cx="3257707" cy="290464"/>
          </a:xfrm>
          <a:prstGeom prst="rect">
            <a:avLst/>
          </a:prstGeom>
          <a:effectLst>
            <a:outerShdw blurRad="469900" dist="50800" dir="5400000" sx="99000" sy="99000" algn="ctr" rotWithShape="0">
              <a:schemeClr val="bg1"/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4" dirty="0">
                <a:solidFill>
                  <a:schemeClr val="tx1">
                    <a:lumMod val="95000"/>
                    <a:lumOff val="5000"/>
                  </a:schemeClr>
                </a:solidFill>
                <a:latin typeface=" Lato black"/>
                <a:cs typeface="Trebuchet MS"/>
              </a:rPr>
              <a:t>An 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  <a:latin typeface=" Lato black"/>
                <a:cs typeface="Trebuchet MS"/>
              </a:rPr>
              <a:t>Intellig</a:t>
            </a:r>
            <a:r>
              <a:rPr lang="en-US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 Lato black"/>
                <a:cs typeface="Trebuchet MS"/>
              </a:rPr>
              <a:t>ent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  <a:latin typeface=" Lato black"/>
                <a:cs typeface="Trebuchet MS"/>
              </a:rPr>
              <a:t> </a:t>
            </a:r>
            <a:r>
              <a:rPr lang="en-US" spc="95" dirty="0">
                <a:solidFill>
                  <a:schemeClr val="tx1">
                    <a:lumMod val="95000"/>
                    <a:lumOff val="5000"/>
                  </a:schemeClr>
                </a:solidFill>
                <a:latin typeface=" Lato black"/>
                <a:cs typeface="Trebuchet MS"/>
              </a:rPr>
              <a:t>B</a:t>
            </a:r>
            <a:r>
              <a:rPr spc="95" dirty="0">
                <a:solidFill>
                  <a:schemeClr val="tx1">
                    <a:lumMod val="95000"/>
                    <a:lumOff val="5000"/>
                  </a:schemeClr>
                </a:solidFill>
                <a:latin typeface=" Lato black"/>
                <a:cs typeface="Trebuchet MS"/>
              </a:rPr>
              <a:t>ot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 Lato black"/>
              <a:cs typeface="Trebuchet MS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C1C7C114-9666-4C6C-AE09-2916B649EE41}"/>
              </a:ext>
            </a:extLst>
          </p:cNvPr>
          <p:cNvSpPr/>
          <p:nvPr/>
        </p:nvSpPr>
        <p:spPr>
          <a:xfrm>
            <a:off x="9000755" y="1828335"/>
            <a:ext cx="1009650" cy="1056640"/>
          </a:xfrm>
          <a:custGeom>
            <a:avLst/>
            <a:gdLst/>
            <a:ahLst/>
            <a:cxnLst/>
            <a:rect l="l" t="t" r="r" b="b"/>
            <a:pathLst>
              <a:path w="1009650" h="1056639">
                <a:moveTo>
                  <a:pt x="974494" y="1056083"/>
                </a:moveTo>
                <a:lnTo>
                  <a:pt x="35035" y="1056083"/>
                </a:lnTo>
                <a:lnTo>
                  <a:pt x="21504" y="1053286"/>
                </a:lnTo>
                <a:lnTo>
                  <a:pt x="10357" y="1045698"/>
                </a:lnTo>
                <a:lnTo>
                  <a:pt x="2791" y="1034522"/>
                </a:lnTo>
                <a:lnTo>
                  <a:pt x="4" y="1020962"/>
                </a:lnTo>
                <a:lnTo>
                  <a:pt x="0" y="35120"/>
                </a:lnTo>
                <a:lnTo>
                  <a:pt x="2787" y="21554"/>
                </a:lnTo>
                <a:lnTo>
                  <a:pt x="10353" y="10379"/>
                </a:lnTo>
                <a:lnTo>
                  <a:pt x="21500" y="2794"/>
                </a:lnTo>
                <a:lnTo>
                  <a:pt x="35031" y="0"/>
                </a:lnTo>
                <a:lnTo>
                  <a:pt x="974490" y="0"/>
                </a:lnTo>
                <a:lnTo>
                  <a:pt x="988016" y="2795"/>
                </a:lnTo>
                <a:lnTo>
                  <a:pt x="999162" y="10380"/>
                </a:lnTo>
                <a:lnTo>
                  <a:pt x="1006729" y="21556"/>
                </a:lnTo>
                <a:lnTo>
                  <a:pt x="1009518" y="35120"/>
                </a:lnTo>
                <a:lnTo>
                  <a:pt x="70070" y="35120"/>
                </a:lnTo>
                <a:lnTo>
                  <a:pt x="35035" y="70237"/>
                </a:lnTo>
                <a:lnTo>
                  <a:pt x="70070" y="70237"/>
                </a:lnTo>
                <a:lnTo>
                  <a:pt x="70070" y="985842"/>
                </a:lnTo>
                <a:lnTo>
                  <a:pt x="35035" y="985842"/>
                </a:lnTo>
                <a:lnTo>
                  <a:pt x="70070" y="1020958"/>
                </a:lnTo>
                <a:lnTo>
                  <a:pt x="939457" y="1020962"/>
                </a:lnTo>
                <a:lnTo>
                  <a:pt x="950402" y="1046438"/>
                </a:lnTo>
                <a:lnTo>
                  <a:pt x="974486" y="1054931"/>
                </a:lnTo>
                <a:lnTo>
                  <a:pt x="977160" y="1054931"/>
                </a:lnTo>
                <a:lnTo>
                  <a:pt x="974494" y="1056083"/>
                </a:lnTo>
                <a:close/>
              </a:path>
              <a:path w="1009650" h="1056639">
                <a:moveTo>
                  <a:pt x="70070" y="70237"/>
                </a:moveTo>
                <a:lnTo>
                  <a:pt x="35035" y="70237"/>
                </a:lnTo>
                <a:lnTo>
                  <a:pt x="70070" y="35120"/>
                </a:lnTo>
                <a:lnTo>
                  <a:pt x="70070" y="70237"/>
                </a:lnTo>
                <a:close/>
              </a:path>
              <a:path w="1009650" h="1056639">
                <a:moveTo>
                  <a:pt x="939455" y="70237"/>
                </a:moveTo>
                <a:lnTo>
                  <a:pt x="70070" y="70237"/>
                </a:lnTo>
                <a:lnTo>
                  <a:pt x="70070" y="35120"/>
                </a:lnTo>
                <a:lnTo>
                  <a:pt x="939455" y="35120"/>
                </a:lnTo>
                <a:lnTo>
                  <a:pt x="939455" y="70237"/>
                </a:lnTo>
                <a:close/>
              </a:path>
              <a:path w="1009650" h="1056639">
                <a:moveTo>
                  <a:pt x="974486" y="1054931"/>
                </a:moveTo>
                <a:lnTo>
                  <a:pt x="950402" y="1046438"/>
                </a:lnTo>
                <a:lnTo>
                  <a:pt x="939457" y="1020962"/>
                </a:lnTo>
                <a:lnTo>
                  <a:pt x="939455" y="35120"/>
                </a:lnTo>
                <a:lnTo>
                  <a:pt x="974494" y="70237"/>
                </a:lnTo>
                <a:lnTo>
                  <a:pt x="1009518" y="70237"/>
                </a:lnTo>
                <a:lnTo>
                  <a:pt x="1009518" y="985842"/>
                </a:lnTo>
                <a:lnTo>
                  <a:pt x="974494" y="985842"/>
                </a:lnTo>
                <a:lnTo>
                  <a:pt x="999908" y="996817"/>
                </a:lnTo>
                <a:lnTo>
                  <a:pt x="1008379" y="1020962"/>
                </a:lnTo>
                <a:lnTo>
                  <a:pt x="1003315" y="1035394"/>
                </a:lnTo>
                <a:lnTo>
                  <a:pt x="998968" y="1045513"/>
                </a:lnTo>
                <a:lnTo>
                  <a:pt x="989064" y="1049790"/>
                </a:lnTo>
                <a:lnTo>
                  <a:pt x="974486" y="1054931"/>
                </a:lnTo>
                <a:close/>
              </a:path>
              <a:path w="1009650" h="1056639">
                <a:moveTo>
                  <a:pt x="1009518" y="70237"/>
                </a:moveTo>
                <a:lnTo>
                  <a:pt x="974494" y="70237"/>
                </a:lnTo>
                <a:lnTo>
                  <a:pt x="939455" y="35120"/>
                </a:lnTo>
                <a:lnTo>
                  <a:pt x="1009518" y="35120"/>
                </a:lnTo>
                <a:lnTo>
                  <a:pt x="1009518" y="70237"/>
                </a:lnTo>
                <a:close/>
              </a:path>
              <a:path w="1009650" h="1056639">
                <a:moveTo>
                  <a:pt x="70070" y="1020958"/>
                </a:moveTo>
                <a:lnTo>
                  <a:pt x="35035" y="985842"/>
                </a:lnTo>
                <a:lnTo>
                  <a:pt x="70070" y="985842"/>
                </a:lnTo>
                <a:lnTo>
                  <a:pt x="70070" y="1020958"/>
                </a:lnTo>
                <a:close/>
              </a:path>
              <a:path w="1009650" h="1056639">
                <a:moveTo>
                  <a:pt x="939455" y="1020958"/>
                </a:moveTo>
                <a:lnTo>
                  <a:pt x="70070" y="1020958"/>
                </a:lnTo>
                <a:lnTo>
                  <a:pt x="70070" y="985842"/>
                </a:lnTo>
                <a:lnTo>
                  <a:pt x="939455" y="985842"/>
                </a:lnTo>
                <a:lnTo>
                  <a:pt x="939455" y="1020958"/>
                </a:lnTo>
                <a:close/>
              </a:path>
              <a:path w="1009650" h="1056639">
                <a:moveTo>
                  <a:pt x="1003315" y="1035394"/>
                </a:moveTo>
                <a:lnTo>
                  <a:pt x="1008377" y="1020958"/>
                </a:lnTo>
                <a:lnTo>
                  <a:pt x="999908" y="996817"/>
                </a:lnTo>
                <a:lnTo>
                  <a:pt x="974494" y="985842"/>
                </a:lnTo>
                <a:lnTo>
                  <a:pt x="1009518" y="985842"/>
                </a:lnTo>
                <a:lnTo>
                  <a:pt x="1009516" y="1020962"/>
                </a:lnTo>
                <a:lnTo>
                  <a:pt x="1003315" y="1035394"/>
                </a:lnTo>
                <a:close/>
              </a:path>
              <a:path w="1009650" h="1056639">
                <a:moveTo>
                  <a:pt x="998968" y="1045513"/>
                </a:moveTo>
                <a:lnTo>
                  <a:pt x="1003315" y="1035394"/>
                </a:lnTo>
                <a:lnTo>
                  <a:pt x="999908" y="1045108"/>
                </a:lnTo>
                <a:lnTo>
                  <a:pt x="998968" y="1045513"/>
                </a:lnTo>
                <a:close/>
              </a:path>
              <a:path w="1009650" h="1056639">
                <a:moveTo>
                  <a:pt x="989064" y="1049790"/>
                </a:moveTo>
                <a:lnTo>
                  <a:pt x="998968" y="1045513"/>
                </a:lnTo>
                <a:lnTo>
                  <a:pt x="998571" y="1046438"/>
                </a:lnTo>
                <a:lnTo>
                  <a:pt x="989064" y="1049790"/>
                </a:lnTo>
                <a:close/>
              </a:path>
              <a:path w="1009650" h="1056639">
                <a:moveTo>
                  <a:pt x="977160" y="1054931"/>
                </a:moveTo>
                <a:lnTo>
                  <a:pt x="974486" y="1054931"/>
                </a:lnTo>
                <a:lnTo>
                  <a:pt x="989064" y="1049790"/>
                </a:lnTo>
                <a:lnTo>
                  <a:pt x="977160" y="1054931"/>
                </a:lnTo>
                <a:close/>
              </a:path>
            </a:pathLst>
          </a:custGeom>
          <a:solidFill>
            <a:srgbClr val="00FFFB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F9FBD2A8-5E93-41C0-904B-7EFDB9390C9E}"/>
              </a:ext>
            </a:extLst>
          </p:cNvPr>
          <p:cNvSpPr/>
          <p:nvPr/>
        </p:nvSpPr>
        <p:spPr>
          <a:xfrm>
            <a:off x="9477042" y="1350890"/>
            <a:ext cx="1009650" cy="1056640"/>
          </a:xfrm>
          <a:custGeom>
            <a:avLst/>
            <a:gdLst/>
            <a:ahLst/>
            <a:cxnLst/>
            <a:rect l="l" t="t" r="r" b="b"/>
            <a:pathLst>
              <a:path w="1009650" h="1056640">
                <a:moveTo>
                  <a:pt x="35033" y="537707"/>
                </a:moveTo>
                <a:lnTo>
                  <a:pt x="10947" y="529214"/>
                </a:lnTo>
                <a:lnTo>
                  <a:pt x="1" y="503740"/>
                </a:lnTo>
                <a:lnTo>
                  <a:pt x="0" y="35120"/>
                </a:lnTo>
                <a:lnTo>
                  <a:pt x="2787" y="21554"/>
                </a:lnTo>
                <a:lnTo>
                  <a:pt x="10353" y="10379"/>
                </a:lnTo>
                <a:lnTo>
                  <a:pt x="21500" y="2794"/>
                </a:lnTo>
                <a:lnTo>
                  <a:pt x="35031" y="0"/>
                </a:lnTo>
                <a:lnTo>
                  <a:pt x="974483" y="0"/>
                </a:lnTo>
                <a:lnTo>
                  <a:pt x="988013" y="2794"/>
                </a:lnTo>
                <a:lnTo>
                  <a:pt x="999163" y="10379"/>
                </a:lnTo>
                <a:lnTo>
                  <a:pt x="1006732" y="21554"/>
                </a:lnTo>
                <a:lnTo>
                  <a:pt x="1009522" y="35120"/>
                </a:lnTo>
                <a:lnTo>
                  <a:pt x="70066" y="35124"/>
                </a:lnTo>
                <a:lnTo>
                  <a:pt x="35031" y="70244"/>
                </a:lnTo>
                <a:lnTo>
                  <a:pt x="70066" y="70244"/>
                </a:lnTo>
                <a:lnTo>
                  <a:pt x="70066" y="503740"/>
                </a:lnTo>
                <a:lnTo>
                  <a:pt x="59118" y="529215"/>
                </a:lnTo>
                <a:lnTo>
                  <a:pt x="35033" y="537707"/>
                </a:lnTo>
                <a:close/>
              </a:path>
              <a:path w="1009650" h="1056640">
                <a:moveTo>
                  <a:pt x="70066" y="70244"/>
                </a:moveTo>
                <a:lnTo>
                  <a:pt x="35031" y="70244"/>
                </a:lnTo>
                <a:lnTo>
                  <a:pt x="70066" y="35124"/>
                </a:lnTo>
                <a:lnTo>
                  <a:pt x="70066" y="70244"/>
                </a:lnTo>
                <a:close/>
              </a:path>
              <a:path w="1009650" h="1056640">
                <a:moveTo>
                  <a:pt x="939451" y="70244"/>
                </a:moveTo>
                <a:lnTo>
                  <a:pt x="70066" y="70244"/>
                </a:lnTo>
                <a:lnTo>
                  <a:pt x="70066" y="35124"/>
                </a:lnTo>
                <a:lnTo>
                  <a:pt x="939451" y="35124"/>
                </a:lnTo>
                <a:lnTo>
                  <a:pt x="939451" y="70244"/>
                </a:lnTo>
                <a:close/>
              </a:path>
              <a:path w="1009650" h="1056640">
                <a:moveTo>
                  <a:pt x="939451" y="1020966"/>
                </a:moveTo>
                <a:lnTo>
                  <a:pt x="939451" y="35124"/>
                </a:lnTo>
                <a:lnTo>
                  <a:pt x="974483" y="70244"/>
                </a:lnTo>
                <a:lnTo>
                  <a:pt x="1009522" y="70244"/>
                </a:lnTo>
                <a:lnTo>
                  <a:pt x="1009522" y="985846"/>
                </a:lnTo>
                <a:lnTo>
                  <a:pt x="974483" y="985846"/>
                </a:lnTo>
                <a:lnTo>
                  <a:pt x="939451" y="1020966"/>
                </a:lnTo>
                <a:close/>
              </a:path>
              <a:path w="1009650" h="1056640">
                <a:moveTo>
                  <a:pt x="1009522" y="70244"/>
                </a:moveTo>
                <a:lnTo>
                  <a:pt x="974483" y="70244"/>
                </a:lnTo>
                <a:lnTo>
                  <a:pt x="939451" y="35124"/>
                </a:lnTo>
                <a:lnTo>
                  <a:pt x="1009522" y="35124"/>
                </a:lnTo>
                <a:lnTo>
                  <a:pt x="1009522" y="70244"/>
                </a:lnTo>
                <a:close/>
              </a:path>
              <a:path w="1009650" h="1056640">
                <a:moveTo>
                  <a:pt x="974483" y="1056079"/>
                </a:moveTo>
                <a:lnTo>
                  <a:pt x="513116" y="1056079"/>
                </a:lnTo>
                <a:lnTo>
                  <a:pt x="487702" y="1045105"/>
                </a:lnTo>
                <a:lnTo>
                  <a:pt x="479231" y="1020962"/>
                </a:lnTo>
                <a:lnTo>
                  <a:pt x="487702" y="996820"/>
                </a:lnTo>
                <a:lnTo>
                  <a:pt x="513116" y="985846"/>
                </a:lnTo>
                <a:lnTo>
                  <a:pt x="939451" y="985846"/>
                </a:lnTo>
                <a:lnTo>
                  <a:pt x="939451" y="1020966"/>
                </a:lnTo>
                <a:lnTo>
                  <a:pt x="1009521" y="1020966"/>
                </a:lnTo>
                <a:lnTo>
                  <a:pt x="1006732" y="1034523"/>
                </a:lnTo>
                <a:lnTo>
                  <a:pt x="999163" y="1045697"/>
                </a:lnTo>
                <a:lnTo>
                  <a:pt x="988013" y="1053283"/>
                </a:lnTo>
                <a:lnTo>
                  <a:pt x="974483" y="1056079"/>
                </a:lnTo>
                <a:close/>
              </a:path>
              <a:path w="1009650" h="1056640">
                <a:moveTo>
                  <a:pt x="1009521" y="1020966"/>
                </a:moveTo>
                <a:lnTo>
                  <a:pt x="939451" y="1020966"/>
                </a:lnTo>
                <a:lnTo>
                  <a:pt x="974483" y="985846"/>
                </a:lnTo>
                <a:lnTo>
                  <a:pt x="1009522" y="985846"/>
                </a:lnTo>
                <a:lnTo>
                  <a:pt x="1009521" y="1020966"/>
                </a:lnTo>
                <a:close/>
              </a:path>
            </a:pathLst>
          </a:custGeom>
          <a:solidFill>
            <a:srgbClr val="00FFFB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3">
            <a:extLst>
              <a:ext uri="{FF2B5EF4-FFF2-40B4-BE49-F238E27FC236}">
                <a16:creationId xmlns:a16="http://schemas.microsoft.com/office/drawing/2014/main" id="{998C272E-A8C1-4B9F-9854-8ED7487E9321}"/>
              </a:ext>
            </a:extLst>
          </p:cNvPr>
          <p:cNvSpPr/>
          <p:nvPr/>
        </p:nvSpPr>
        <p:spPr>
          <a:xfrm>
            <a:off x="10175010" y="2360542"/>
            <a:ext cx="302260" cy="433070"/>
          </a:xfrm>
          <a:custGeom>
            <a:avLst/>
            <a:gdLst/>
            <a:ahLst/>
            <a:cxnLst/>
            <a:rect l="l" t="t" r="r" b="b"/>
            <a:pathLst>
              <a:path w="302259" h="433069">
                <a:moveTo>
                  <a:pt x="7" y="0"/>
                </a:moveTo>
                <a:lnTo>
                  <a:pt x="86813" y="1"/>
                </a:lnTo>
                <a:lnTo>
                  <a:pt x="136099" y="5717"/>
                </a:lnTo>
                <a:lnTo>
                  <a:pt x="181375" y="21993"/>
                </a:lnTo>
                <a:lnTo>
                  <a:pt x="221337" y="47524"/>
                </a:lnTo>
                <a:lnTo>
                  <a:pt x="254685" y="81002"/>
                </a:lnTo>
                <a:lnTo>
                  <a:pt x="280117" y="121121"/>
                </a:lnTo>
                <a:lnTo>
                  <a:pt x="296330" y="166575"/>
                </a:lnTo>
                <a:lnTo>
                  <a:pt x="302024" y="216057"/>
                </a:lnTo>
                <a:lnTo>
                  <a:pt x="296330" y="265548"/>
                </a:lnTo>
                <a:lnTo>
                  <a:pt x="280117" y="311012"/>
                </a:lnTo>
                <a:lnTo>
                  <a:pt x="254685" y="351141"/>
                </a:lnTo>
                <a:lnTo>
                  <a:pt x="221337" y="384629"/>
                </a:lnTo>
                <a:lnTo>
                  <a:pt x="181375" y="410167"/>
                </a:lnTo>
                <a:lnTo>
                  <a:pt x="136099" y="426448"/>
                </a:lnTo>
                <a:lnTo>
                  <a:pt x="86813" y="432166"/>
                </a:lnTo>
                <a:lnTo>
                  <a:pt x="18175" y="432455"/>
                </a:lnTo>
                <a:lnTo>
                  <a:pt x="16437" y="407794"/>
                </a:lnTo>
                <a:lnTo>
                  <a:pt x="86809" y="407619"/>
                </a:lnTo>
                <a:lnTo>
                  <a:pt x="130499" y="402551"/>
                </a:lnTo>
                <a:lnTo>
                  <a:pt x="170632" y="388119"/>
                </a:lnTo>
                <a:lnTo>
                  <a:pt x="206057" y="365481"/>
                </a:lnTo>
                <a:lnTo>
                  <a:pt x="235617" y="335797"/>
                </a:lnTo>
                <a:lnTo>
                  <a:pt x="258161" y="300225"/>
                </a:lnTo>
                <a:lnTo>
                  <a:pt x="272533" y="259925"/>
                </a:lnTo>
                <a:lnTo>
                  <a:pt x="277580" y="216054"/>
                </a:lnTo>
                <a:lnTo>
                  <a:pt x="272533" y="172196"/>
                </a:lnTo>
                <a:lnTo>
                  <a:pt x="258161" y="131905"/>
                </a:lnTo>
                <a:lnTo>
                  <a:pt x="235618" y="96342"/>
                </a:lnTo>
                <a:lnTo>
                  <a:pt x="206057" y="66664"/>
                </a:lnTo>
                <a:lnTo>
                  <a:pt x="170634" y="44031"/>
                </a:lnTo>
                <a:lnTo>
                  <a:pt x="130501" y="29602"/>
                </a:lnTo>
                <a:lnTo>
                  <a:pt x="86813" y="24535"/>
                </a:lnTo>
                <a:lnTo>
                  <a:pt x="0" y="24535"/>
                </a:lnTo>
                <a:lnTo>
                  <a:pt x="7" y="0"/>
                </a:lnTo>
                <a:close/>
              </a:path>
              <a:path w="302259" h="433069">
                <a:moveTo>
                  <a:pt x="0" y="24535"/>
                </a:moveTo>
                <a:lnTo>
                  <a:pt x="86813" y="24535"/>
                </a:lnTo>
                <a:lnTo>
                  <a:pt x="0" y="25069"/>
                </a:lnTo>
                <a:lnTo>
                  <a:pt x="0" y="24535"/>
                </a:lnTo>
                <a:close/>
              </a:path>
            </a:pathLst>
          </a:custGeom>
          <a:solidFill>
            <a:srgbClr val="00FFF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4">
            <a:extLst>
              <a:ext uri="{FF2B5EF4-FFF2-40B4-BE49-F238E27FC236}">
                <a16:creationId xmlns:a16="http://schemas.microsoft.com/office/drawing/2014/main" id="{D6AE25A2-5A2F-4588-91F9-DD078D1C87EE}"/>
              </a:ext>
            </a:extLst>
          </p:cNvPr>
          <p:cNvSpPr/>
          <p:nvPr/>
        </p:nvSpPr>
        <p:spPr>
          <a:xfrm>
            <a:off x="10048510" y="2683552"/>
            <a:ext cx="156698" cy="181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 descr="Accent block">
            <a:extLst>
              <a:ext uri="{FF2B5EF4-FFF2-40B4-BE49-F238E27FC236}">
                <a16:creationId xmlns:a16="http://schemas.microsoft.com/office/drawing/2014/main" id="{7AAB9CF2-BE00-46DF-9886-30BB84529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237440"/>
            <a:ext cx="12191999" cy="7095440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4550" y="2089101"/>
            <a:ext cx="4282831" cy="4818185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4550" y="154746"/>
            <a:ext cx="4698121" cy="6781769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6" y="154746"/>
            <a:ext cx="10536702" cy="618978"/>
          </a:xfrm>
          <a:effectLst>
            <a:outerShdw blurRad="838200" dist="88900" dir="7200000" sx="1000" sy="1000" algn="ctr" rotWithShape="0">
              <a:srgbClr val="000000">
                <a:alpha val="31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2C2153"/>
                </a:solidFill>
                <a:latin typeface="Lato Black"/>
              </a:rPr>
              <a:t>HOW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/>
              </a:rPr>
              <a:t>    </a:t>
            </a:r>
            <a:r>
              <a:rPr lang="en-US" sz="4000" b="1" dirty="0">
                <a:solidFill>
                  <a:srgbClr val="A53F52"/>
                </a:solidFill>
                <a:latin typeface="Lato Black"/>
              </a:rPr>
              <a:t>CHATBOTS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/>
              </a:rPr>
              <a:t>    </a:t>
            </a:r>
            <a:r>
              <a:rPr lang="en-US" sz="3600" b="1" dirty="0">
                <a:solidFill>
                  <a:srgbClr val="2C2153"/>
                </a:solidFill>
                <a:latin typeface="Lato Black"/>
              </a:rPr>
              <a:t>ARE HELPFULL?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DA4F7-039C-4775-8D44-C57387497DF2}"/>
              </a:ext>
            </a:extLst>
          </p:cNvPr>
          <p:cNvSpPr txBox="1"/>
          <p:nvPr/>
        </p:nvSpPr>
        <p:spPr>
          <a:xfrm>
            <a:off x="5542670" y="1013204"/>
            <a:ext cx="66493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 Black" panose="020F0502020204030203"/>
              </a:rPr>
              <a:t>Rich UI Elements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Predefined templates and elements help in enriching the UI and   UX in conversation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Users can interact through text and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Quick replies, buttons specific to messaging network such as </a:t>
            </a:r>
          </a:p>
          <a:p>
            <a:pPr algn="just"/>
            <a:endParaRPr lang="en-US" dirty="0"/>
          </a:p>
          <a:p>
            <a:pPr algn="just"/>
            <a:r>
              <a:rPr lang="en-US" sz="2400" b="1" dirty="0">
                <a:latin typeface="Lato Black" panose="020F0502020204030203"/>
              </a:rPr>
              <a:t>Supportive Conversation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Inputs are used to support user flows,shortcuts ,advanced user input and minimize typing effort for users</a:t>
            </a:r>
          </a:p>
          <a:p>
            <a:pPr algn="just"/>
            <a:endParaRPr lang="en-US" dirty="0"/>
          </a:p>
          <a:p>
            <a:pPr algn="just"/>
            <a:r>
              <a:rPr lang="en-US" sz="2400" b="1" dirty="0">
                <a:latin typeface="Lato Black" panose="020F0502020204030203"/>
              </a:rPr>
              <a:t>Canonical interface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All the channels of the companies can be combined into an canonical interface</a:t>
            </a:r>
          </a:p>
          <a:p>
            <a:pPr algn="just"/>
            <a:endParaRPr lang="en-US" dirty="0">
              <a:latin typeface="Lato Black" panose="020F0502020204030203"/>
            </a:endParaRPr>
          </a:p>
          <a:p>
            <a:pPr algn="just"/>
            <a:r>
              <a:rPr lang="en-US" sz="2400" b="1" dirty="0">
                <a:latin typeface="Lato Black" panose="020F0502020204030203"/>
              </a:rPr>
              <a:t>History of Every Interaction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3" descr="Accent block">
            <a:extLst>
              <a:ext uri="{FF2B5EF4-FFF2-40B4-BE49-F238E27FC236}">
                <a16:creationId xmlns:a16="http://schemas.microsoft.com/office/drawing/2014/main" id="{11F45AD5-968F-4A1E-A1AA-F4C6661D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39893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" y="218930"/>
            <a:ext cx="609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CHATNOW</a:t>
            </a:r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TEAM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B363EE5-DA55-4384-A2DB-C0E428967C04}"/>
              </a:ext>
            </a:extLst>
          </p:cNvPr>
          <p:cNvSpPr/>
          <p:nvPr/>
        </p:nvSpPr>
        <p:spPr>
          <a:xfrm>
            <a:off x="4045118" y="883081"/>
            <a:ext cx="2156108" cy="215610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278413-A7FE-4A6F-BA40-ACD4CC792130}"/>
              </a:ext>
            </a:extLst>
          </p:cNvPr>
          <p:cNvSpPr txBox="1"/>
          <p:nvPr/>
        </p:nvSpPr>
        <p:spPr>
          <a:xfrm>
            <a:off x="4446464" y="3189652"/>
            <a:ext cx="1451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PRODUCT OWNER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C05F4D-7161-4799-902D-3BFDDF0F4215}"/>
              </a:ext>
            </a:extLst>
          </p:cNvPr>
          <p:cNvSpPr txBox="1"/>
          <p:nvPr/>
        </p:nvSpPr>
        <p:spPr>
          <a:xfrm>
            <a:off x="4507306" y="3483167"/>
            <a:ext cx="1290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Nehal Pasha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D95A33-86C2-448E-8704-5CB4DDC88E79}"/>
              </a:ext>
            </a:extLst>
          </p:cNvPr>
          <p:cNvCxnSpPr/>
          <p:nvPr/>
        </p:nvCxnSpPr>
        <p:spPr>
          <a:xfrm>
            <a:off x="4362089" y="3460523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12F675B-683C-48FF-9757-4A00CEA865B8}"/>
              </a:ext>
            </a:extLst>
          </p:cNvPr>
          <p:cNvSpPr txBox="1"/>
          <p:nvPr/>
        </p:nvSpPr>
        <p:spPr>
          <a:xfrm>
            <a:off x="1396082" y="3124465"/>
            <a:ext cx="1230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TEAM LEAD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0A184-3EE2-42DF-8151-4FD8AD9DD625}"/>
              </a:ext>
            </a:extLst>
          </p:cNvPr>
          <p:cNvCxnSpPr/>
          <p:nvPr/>
        </p:nvCxnSpPr>
        <p:spPr>
          <a:xfrm>
            <a:off x="1201131" y="3429000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C19E0A8-D5EF-4CDD-85D9-4817BF0625D7}"/>
              </a:ext>
            </a:extLst>
          </p:cNvPr>
          <p:cNvSpPr txBox="1"/>
          <p:nvPr/>
        </p:nvSpPr>
        <p:spPr>
          <a:xfrm>
            <a:off x="9907505" y="3189651"/>
            <a:ext cx="1963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FRONT END Developer - 1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119233-2ADB-47E0-A3B6-4F91E93E6470}"/>
              </a:ext>
            </a:extLst>
          </p:cNvPr>
          <p:cNvSpPr txBox="1"/>
          <p:nvPr/>
        </p:nvSpPr>
        <p:spPr>
          <a:xfrm>
            <a:off x="7516313" y="3460523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Sai Charan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AD4B92A-02D8-4952-8780-2E733A581B35}"/>
              </a:ext>
            </a:extLst>
          </p:cNvPr>
          <p:cNvCxnSpPr/>
          <p:nvPr/>
        </p:nvCxnSpPr>
        <p:spPr>
          <a:xfrm>
            <a:off x="10082786" y="3484360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1D96EB7-6073-410D-BAE9-AC7338DB76D6}"/>
              </a:ext>
            </a:extLst>
          </p:cNvPr>
          <p:cNvSpPr txBox="1"/>
          <p:nvPr/>
        </p:nvSpPr>
        <p:spPr>
          <a:xfrm>
            <a:off x="7406550" y="3202481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UI/UX DESIGNER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89A53E-3E0F-4BF2-806C-C125EB91FB0F}"/>
              </a:ext>
            </a:extLst>
          </p:cNvPr>
          <p:cNvSpPr txBox="1"/>
          <p:nvPr/>
        </p:nvSpPr>
        <p:spPr>
          <a:xfrm>
            <a:off x="10297112" y="3460523"/>
            <a:ext cx="1013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Arslan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48B76C-D81C-42F0-BA9E-75F651580CD6}"/>
              </a:ext>
            </a:extLst>
          </p:cNvPr>
          <p:cNvCxnSpPr/>
          <p:nvPr/>
        </p:nvCxnSpPr>
        <p:spPr>
          <a:xfrm>
            <a:off x="7331775" y="3466651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3FD1CC2-D13A-4D91-AD1A-42289C1344A0}"/>
              </a:ext>
            </a:extLst>
          </p:cNvPr>
          <p:cNvSpPr/>
          <p:nvPr/>
        </p:nvSpPr>
        <p:spPr>
          <a:xfrm>
            <a:off x="961798" y="1008236"/>
            <a:ext cx="2098583" cy="2053851"/>
          </a:xfrm>
          <a:prstGeom prst="ellipse">
            <a:avLst/>
          </a:prstGeom>
          <a:blipFill rotWithShape="1">
            <a:blip r:embed="rId3"/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57DA245-8F5C-44EF-81D3-8F17FFCBC798}"/>
              </a:ext>
            </a:extLst>
          </p:cNvPr>
          <p:cNvSpPr/>
          <p:nvPr/>
        </p:nvSpPr>
        <p:spPr>
          <a:xfrm>
            <a:off x="2125740" y="3795914"/>
            <a:ext cx="2156108" cy="215610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1B731-DD77-4D64-9E53-EDB12CB9BD25}"/>
              </a:ext>
            </a:extLst>
          </p:cNvPr>
          <p:cNvSpPr txBox="1"/>
          <p:nvPr/>
        </p:nvSpPr>
        <p:spPr>
          <a:xfrm>
            <a:off x="1362858" y="3445719"/>
            <a:ext cx="1525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</a:rPr>
              <a:t>Prajwal Kumar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402A7F2-1530-4FA0-B981-D336A2EE5140}"/>
              </a:ext>
            </a:extLst>
          </p:cNvPr>
          <p:cNvSpPr/>
          <p:nvPr/>
        </p:nvSpPr>
        <p:spPr>
          <a:xfrm>
            <a:off x="6993903" y="882090"/>
            <a:ext cx="2156108" cy="215610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874B0C5-7A00-48B6-BDD0-39BF6E32F4A1}"/>
              </a:ext>
            </a:extLst>
          </p:cNvPr>
          <p:cNvSpPr/>
          <p:nvPr/>
        </p:nvSpPr>
        <p:spPr>
          <a:xfrm>
            <a:off x="9546593" y="882090"/>
            <a:ext cx="2156108" cy="215610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E5021A5-CD5B-445F-A401-236E02E60E24}"/>
              </a:ext>
            </a:extLst>
          </p:cNvPr>
          <p:cNvSpPr/>
          <p:nvPr/>
        </p:nvSpPr>
        <p:spPr>
          <a:xfrm>
            <a:off x="8584967" y="3837450"/>
            <a:ext cx="1923251" cy="2051213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8879B-EBB7-476F-81D9-0926980B113A}"/>
              </a:ext>
            </a:extLst>
          </p:cNvPr>
          <p:cNvSpPr txBox="1"/>
          <p:nvPr/>
        </p:nvSpPr>
        <p:spPr>
          <a:xfrm>
            <a:off x="2626096" y="4557932"/>
            <a:ext cx="182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F2588-A35C-406F-B87A-486B2B23E422}"/>
              </a:ext>
            </a:extLst>
          </p:cNvPr>
          <p:cNvSpPr txBox="1"/>
          <p:nvPr/>
        </p:nvSpPr>
        <p:spPr>
          <a:xfrm>
            <a:off x="10297112" y="5973911"/>
            <a:ext cx="14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467D3-FA5C-47CA-859A-96BA1A5C7140}"/>
              </a:ext>
            </a:extLst>
          </p:cNvPr>
          <p:cNvSpPr txBox="1"/>
          <p:nvPr/>
        </p:nvSpPr>
        <p:spPr>
          <a:xfrm>
            <a:off x="8324610" y="5913937"/>
            <a:ext cx="2747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 END Developer - 2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0B8C9E-2792-46CB-8F54-1D21628D4908}"/>
              </a:ext>
            </a:extLst>
          </p:cNvPr>
          <p:cNvCxnSpPr/>
          <p:nvPr/>
        </p:nvCxnSpPr>
        <p:spPr>
          <a:xfrm>
            <a:off x="8888303" y="6194008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840A80-D4D9-4DBE-B8F9-60AEE7F76AFB}"/>
              </a:ext>
            </a:extLst>
          </p:cNvPr>
          <p:cNvSpPr/>
          <p:nvPr/>
        </p:nvSpPr>
        <p:spPr>
          <a:xfrm>
            <a:off x="9253662" y="6259461"/>
            <a:ext cx="840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Trushar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FED0F-1919-470B-8F6F-3334AB019F5B}"/>
              </a:ext>
            </a:extLst>
          </p:cNvPr>
          <p:cNvSpPr txBox="1"/>
          <p:nvPr/>
        </p:nvSpPr>
        <p:spPr>
          <a:xfrm>
            <a:off x="5427280" y="6109971"/>
            <a:ext cx="252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BACK END Developer - 1</a:t>
            </a:r>
          </a:p>
          <a:p>
            <a:endParaRPr lang="en-US" sz="12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91D2647-549B-4507-8C66-AA1C813D8AC8}"/>
              </a:ext>
            </a:extLst>
          </p:cNvPr>
          <p:cNvCxnSpPr/>
          <p:nvPr/>
        </p:nvCxnSpPr>
        <p:spPr>
          <a:xfrm>
            <a:off x="5786635" y="6428738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74663A-A88F-43C1-BF99-5AA9DA4EB09E}"/>
              </a:ext>
            </a:extLst>
          </p:cNvPr>
          <p:cNvSpPr txBox="1"/>
          <p:nvPr/>
        </p:nvSpPr>
        <p:spPr>
          <a:xfrm>
            <a:off x="5982004" y="6444829"/>
            <a:ext cx="1316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</a:rPr>
              <a:t>Annamalai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DA661-5E23-40A8-90FC-94988084A941}"/>
              </a:ext>
            </a:extLst>
          </p:cNvPr>
          <p:cNvSpPr txBox="1"/>
          <p:nvPr/>
        </p:nvSpPr>
        <p:spPr>
          <a:xfrm>
            <a:off x="2125740" y="6018545"/>
            <a:ext cx="2319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FRONT END Developer - 2</a:t>
            </a:r>
          </a:p>
          <a:p>
            <a:endParaRPr lang="en-US" sz="1200" dirty="0"/>
          </a:p>
          <a:p>
            <a:r>
              <a:rPr lang="en-US" sz="1200" dirty="0"/>
              <a:t>                </a:t>
            </a:r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</a:rPr>
              <a:t>Mounika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700B993-36B1-41B6-9E5B-F5D2DA154751}"/>
              </a:ext>
            </a:extLst>
          </p:cNvPr>
          <p:cNvCxnSpPr/>
          <p:nvPr/>
        </p:nvCxnSpPr>
        <p:spPr>
          <a:xfrm>
            <a:off x="2320398" y="6339517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4850BE7A-1513-47F1-B4E3-531AAE3A6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074055"/>
              </p:ext>
            </p:extLst>
          </p:nvPr>
        </p:nvGraphicFramePr>
        <p:xfrm>
          <a:off x="5275385" y="4026589"/>
          <a:ext cx="2749547" cy="2156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7C77E88-7759-4D7F-A69A-86E8FDF5E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034595"/>
              </p:ext>
            </p:extLst>
          </p:nvPr>
        </p:nvGraphicFramePr>
        <p:xfrm>
          <a:off x="8174334" y="3724692"/>
          <a:ext cx="3696402" cy="2873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91EF250C-6EF6-4382-98D6-3E2A4EBBE5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946786"/>
              </p:ext>
            </p:extLst>
          </p:nvPr>
        </p:nvGraphicFramePr>
        <p:xfrm>
          <a:off x="9253662" y="148425"/>
          <a:ext cx="2846896" cy="333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5" grpId="0"/>
      <p:bldP spid="46" grpId="0"/>
      <p:bldP spid="51" grpId="0"/>
      <p:bldP spid="57" grpId="0"/>
      <p:bldP spid="58" grpId="0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C995FEC-5EDC-4DDC-9626-6B1A8E4FE874}"/>
              </a:ext>
            </a:extLst>
          </p:cNvPr>
          <p:cNvSpPr/>
          <p:nvPr/>
        </p:nvSpPr>
        <p:spPr>
          <a:xfrm>
            <a:off x="0" y="0"/>
            <a:ext cx="7598762" cy="6566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21" name="object 21"/>
          <p:cNvSpPr txBox="1"/>
          <p:nvPr/>
        </p:nvSpPr>
        <p:spPr>
          <a:xfrm>
            <a:off x="2702700" y="4146671"/>
            <a:ext cx="1985038" cy="6464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18062" defTabSz="1300460">
              <a:spcBef>
                <a:spcPts val="178"/>
              </a:spcBef>
            </a:pPr>
            <a:r>
              <a:rPr sz="4053" spc="-7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405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Rectangle 2" descr="Accent block">
            <a:extLst>
              <a:ext uri="{FF2B5EF4-FFF2-40B4-BE49-F238E27FC236}">
                <a16:creationId xmlns:a16="http://schemas.microsoft.com/office/drawing/2014/main" id="{4E8A4294-D933-4DD9-8ED7-93D99BFBF4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 Black" panose="020F0502020204030203"/>
              </a:rPr>
              <a:t>                                                                                                     </a:t>
            </a:r>
            <a:r>
              <a:rPr lang="en-US" sz="5400" b="1" dirty="0">
                <a:solidFill>
                  <a:srgbClr val="2C2153"/>
                </a:solidFill>
                <a:latin typeface="Lato Black" panose="020F0502020204030203"/>
              </a:rPr>
              <a:t>THANK</a:t>
            </a:r>
            <a:r>
              <a:rPr lang="en-US" sz="3600" b="1" dirty="0">
                <a:solidFill>
                  <a:srgbClr val="2C2153"/>
                </a:solidFill>
                <a:latin typeface="Lato Black" panose="020F0502020204030203"/>
              </a:rPr>
              <a:t> </a:t>
            </a:r>
            <a:r>
              <a:rPr lang="en-US" sz="5400" b="1" dirty="0">
                <a:solidFill>
                  <a:srgbClr val="A53F52"/>
                </a:solidFill>
                <a:latin typeface="Lato Black" panose="020F0502020204030203"/>
              </a:rPr>
              <a:t>YOU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ato Black" panose="020F0502020204030203"/>
              </a:rPr>
              <a:t>                                          </a:t>
            </a:r>
            <a:r>
              <a:rPr lang="en-US" sz="2800" b="1" dirty="0">
                <a:solidFill>
                  <a:schemeClr val="tx1"/>
                </a:solidFill>
                <a:latin typeface="Lato Black"/>
              </a:rPr>
              <a:t>CHAT</a:t>
            </a:r>
            <a:r>
              <a:rPr lang="en-US" sz="2800" b="1" dirty="0">
                <a:solidFill>
                  <a:srgbClr val="2C2153"/>
                </a:solidFill>
                <a:latin typeface="Lato Black"/>
              </a:rPr>
              <a:t>NOW</a:t>
            </a: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/>
              </a:rPr>
              <a:t>                                                                                                         </a:t>
            </a:r>
            <a:r>
              <a:rPr lang="en-US" sz="2000" u="sng" dirty="0">
                <a:solidFill>
                  <a:schemeClr val="tx1"/>
                </a:solidFill>
                <a:hlinkClick r:id="rId3"/>
              </a:rPr>
              <a:t>https://chatnowb.now.sh/</a:t>
            </a:r>
            <a:endParaRPr lang="en-US" sz="2000" u="sng" dirty="0">
              <a:solidFill>
                <a:schemeClr val="tx1"/>
              </a:solidFill>
              <a:latin typeface="Lato Black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2609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 descr="Accent block">
            <a:extLst>
              <a:ext uri="{FF2B5EF4-FFF2-40B4-BE49-F238E27FC236}">
                <a16:creationId xmlns:a16="http://schemas.microsoft.com/office/drawing/2014/main" id="{736FBE25-1B2B-4C63-A2B4-25721DB58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24715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545058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2357"/>
            <a:ext cx="3545058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668" y="159026"/>
            <a:ext cx="8746332" cy="636104"/>
          </a:xfrm>
          <a:effectLst>
            <a:outerShdw blurRad="482600" dist="63500" dir="6000000" algn="ctr" rotWithShape="0">
              <a:schemeClr val="tx1">
                <a:lumMod val="50000"/>
                <a:lumOff val="50000"/>
              </a:schemeClr>
            </a:outerShdw>
            <a:reflection blurRad="6350" stA="50000" endA="300" endPos="38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A53F52"/>
                </a:solidFill>
                <a:latin typeface="Lato Black"/>
              </a:rPr>
              <a:t>CHAT</a:t>
            </a:r>
            <a:r>
              <a:rPr lang="en-US" sz="4000" b="1" dirty="0">
                <a:solidFill>
                  <a:srgbClr val="2C2153"/>
                </a:solidFill>
                <a:latin typeface="Lato Black"/>
              </a:rPr>
              <a:t>BOT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/>
              </a:rPr>
              <a:t>  ??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DFDDE-A058-4410-BC1A-7E2554ED671B}"/>
              </a:ext>
            </a:extLst>
          </p:cNvPr>
          <p:cNvSpPr txBox="1"/>
          <p:nvPr/>
        </p:nvSpPr>
        <p:spPr>
          <a:xfrm>
            <a:off x="3545059" y="1106556"/>
            <a:ext cx="8746332" cy="6309420"/>
          </a:xfrm>
          <a:prstGeom prst="rect">
            <a:avLst/>
          </a:prstGeom>
          <a:noFill/>
          <a:effectLst>
            <a:glow rad="76200">
              <a:schemeClr val="bg1">
                <a:alpha val="40000"/>
              </a:schemeClr>
            </a:glow>
            <a:innerShdw blurRad="660400" dist="50800" dir="13500000">
              <a:schemeClr val="bg1">
                <a:alpha val="33000"/>
              </a:schemeClr>
            </a:innerShdw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WHAT DOES IT MEAN ?</a:t>
            </a: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A program designed to simulate an intelligent conversation with one or more human users via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CONVERSATIONAL INTERFACE</a:t>
            </a:r>
          </a:p>
          <a:p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Powered by AI(NLP) to understand context and perform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WHY NOW?</a:t>
            </a: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Digital growth coming from mobile usage 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Distribution channels shift             &gt;&gt;         &gt;&gt; 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Chat apps can be thought as the future browsers ;bots will be the new websites. This is the beginning of new Internet –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Ted Livingston, Founder of Kik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ato Black" panose="020F0502020204030203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/>
              </a:rPr>
              <a:t> </a:t>
            </a:r>
          </a:p>
        </p:txBody>
      </p:sp>
      <p:pic>
        <p:nvPicPr>
          <p:cNvPr id="17" name="Image">
            <a:extLst>
              <a:ext uri="{FF2B5EF4-FFF2-40B4-BE49-F238E27FC236}">
                <a16:creationId xmlns:a16="http://schemas.microsoft.com/office/drawing/2014/main" id="{0CF1CEFA-CD71-48B4-A229-5A3F2357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03" y="4942916"/>
            <a:ext cx="655885" cy="655885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F42DE90C-C91D-4689-9F10-998FF3445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90" y="4905169"/>
            <a:ext cx="655885" cy="655885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4A8C1CA7-85F6-4641-B899-5FD8645F1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77" y="4816307"/>
            <a:ext cx="782494" cy="7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9D7416D2-BAE4-4907-9F6F-76987D33EC4B}"/>
              </a:ext>
            </a:extLst>
          </p:cNvPr>
          <p:cNvSpPr/>
          <p:nvPr/>
        </p:nvSpPr>
        <p:spPr>
          <a:xfrm>
            <a:off x="9312812" y="4381699"/>
            <a:ext cx="1589650" cy="878522"/>
          </a:xfrm>
          <a:prstGeom prst="ben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50472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1839" y="4820437"/>
            <a:ext cx="3411055" cy="1711128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E198D329-57F6-4A62-8E2F-72246B02D1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6" b="22206"/>
          <a:stretch>
            <a:fillRect/>
          </a:stretch>
        </p:blipFill>
        <p:spPr>
          <a:xfrm>
            <a:off x="454952" y="2595116"/>
            <a:ext cx="1610653" cy="905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2AF32491-468D-47DF-A416-2A3794EB7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9" y="1130776"/>
            <a:ext cx="2785402" cy="1536598"/>
          </a:xfrm>
          <a:prstGeom prst="rect">
            <a:avLst/>
          </a:prstGeom>
        </p:spPr>
      </p:pic>
      <p:pic>
        <p:nvPicPr>
          <p:cNvPr id="11" name="Image">
            <a:extLst>
              <a:ext uri="{FF2B5EF4-FFF2-40B4-BE49-F238E27FC236}">
                <a16:creationId xmlns:a16="http://schemas.microsoft.com/office/drawing/2014/main" id="{9F9D9F89-77B5-4498-A88F-67FD3766B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51" y="1371747"/>
            <a:ext cx="1079025" cy="600897"/>
          </a:xfrm>
          <a:prstGeom prst="rect">
            <a:avLst/>
          </a:prstGeom>
        </p:spPr>
      </p:pic>
      <p:pic>
        <p:nvPicPr>
          <p:cNvPr id="12" name="Image">
            <a:extLst>
              <a:ext uri="{FF2B5EF4-FFF2-40B4-BE49-F238E27FC236}">
                <a16:creationId xmlns:a16="http://schemas.microsoft.com/office/drawing/2014/main" id="{C68E048C-C9C9-4FA8-B665-F05BD85D9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76" y="1130776"/>
            <a:ext cx="1174953" cy="1174974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0368E2BB-A48C-481D-8A42-0F7E2D86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87" y="1400718"/>
            <a:ext cx="1079025" cy="635090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24BD4C58-68A7-473F-92E3-FFAB5599EF3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29" y="2004480"/>
            <a:ext cx="3411055" cy="2048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03BA05-676A-448F-82D0-34802050FDB0}"/>
              </a:ext>
            </a:extLst>
          </p:cNvPr>
          <p:cNvSpPr/>
          <p:nvPr/>
        </p:nvSpPr>
        <p:spPr>
          <a:xfrm>
            <a:off x="5714629" y="2460156"/>
            <a:ext cx="3411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Black"/>
              </a:rPr>
              <a:t>Intent: Banks </a:t>
            </a:r>
            <a:r>
              <a:rPr lang="en-US" spc="10" dirty="0">
                <a:solidFill>
                  <a:srgbClr val="FFFFFF"/>
                </a:solidFill>
                <a:latin typeface="Consolas"/>
                <a:cs typeface="Consolas"/>
              </a:rPr>
              <a:t>: </a:t>
            </a:r>
            <a:endParaRPr lang="en-US" dirty="0">
              <a:latin typeface="Lato Black"/>
            </a:endParaRPr>
          </a:p>
          <a:p>
            <a:r>
              <a:rPr lang="en-US" dirty="0">
                <a:latin typeface="Lato Black"/>
              </a:rPr>
              <a:t>Entities:</a:t>
            </a:r>
          </a:p>
          <a:p>
            <a:pPr marL="457200">
              <a:lnSpc>
                <a:spcPct val="100000"/>
              </a:lnSpc>
            </a:pPr>
            <a:r>
              <a:rPr lang="en-US" dirty="0">
                <a:latin typeface="Lato Black"/>
              </a:rPr>
              <a:t>Bank type: Personal loan</a:t>
            </a:r>
          </a:p>
          <a:p>
            <a:pPr marL="457200">
              <a:lnSpc>
                <a:spcPct val="100000"/>
              </a:lnSpc>
            </a:pPr>
            <a:r>
              <a:rPr lang="en-US" dirty="0">
                <a:latin typeface="Lato Black"/>
              </a:rPr>
              <a:t>Area: Melbourne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7D37E-17FA-48BF-9E2A-C9AA0B823A16}"/>
              </a:ext>
            </a:extLst>
          </p:cNvPr>
          <p:cNvSpPr txBox="1"/>
          <p:nvPr/>
        </p:nvSpPr>
        <p:spPr>
          <a:xfrm>
            <a:off x="787791" y="1340022"/>
            <a:ext cx="255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/>
              </a:rPr>
              <a:t>I am looking for personal loan banks in Melbourne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AD55A-569F-4963-BEF0-D771253001C1}"/>
              </a:ext>
            </a:extLst>
          </p:cNvPr>
          <p:cNvSpPr txBox="1"/>
          <p:nvPr/>
        </p:nvSpPr>
        <p:spPr>
          <a:xfrm>
            <a:off x="548388" y="55724"/>
            <a:ext cx="1001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C2153"/>
                </a:solidFill>
                <a:latin typeface="Lato Black"/>
              </a:rPr>
              <a:t>HOW</a:t>
            </a:r>
            <a:r>
              <a:rPr lang="en-US" sz="4000" b="1" dirty="0">
                <a:latin typeface="Lato Black"/>
              </a:rPr>
              <a:t> </a:t>
            </a:r>
            <a:r>
              <a:rPr lang="en-US" sz="4000" b="1" dirty="0">
                <a:solidFill>
                  <a:srgbClr val="A53F52"/>
                </a:solidFill>
                <a:latin typeface="Lato Black"/>
              </a:rPr>
              <a:t>CHATBOT </a:t>
            </a:r>
            <a:r>
              <a:rPr lang="en-US" sz="4000" b="1" dirty="0">
                <a:solidFill>
                  <a:srgbClr val="2C2153"/>
                </a:solidFill>
                <a:latin typeface="Lato Black"/>
              </a:rPr>
              <a:t>WORKS???</a:t>
            </a:r>
          </a:p>
        </p:txBody>
      </p:sp>
      <p:pic>
        <p:nvPicPr>
          <p:cNvPr id="19" name="Image">
            <a:extLst>
              <a:ext uri="{FF2B5EF4-FFF2-40B4-BE49-F238E27FC236}">
                <a16:creationId xmlns:a16="http://schemas.microsoft.com/office/drawing/2014/main" id="{57927B17-5996-40FC-9A23-B487C8FD3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527" y="3976238"/>
            <a:ext cx="1177209" cy="69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D85E36-0C10-4F5F-95D5-62A30365DA40}"/>
              </a:ext>
            </a:extLst>
          </p:cNvPr>
          <p:cNvSpPr txBox="1"/>
          <p:nvPr/>
        </p:nvSpPr>
        <p:spPr>
          <a:xfrm>
            <a:off x="6095999" y="4984870"/>
            <a:ext cx="2882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Black"/>
              </a:rPr>
              <a:t>CHAT BOT RESPONDS BASED ON HOW IT WAS TRAINED FOR THE SPECIFIC INTENT AND ENTITIES</a:t>
            </a:r>
          </a:p>
        </p:txBody>
      </p:sp>
      <p:pic>
        <p:nvPicPr>
          <p:cNvPr id="21" name="Picture 2" descr="https://cdn-images-1.medium.com/max/800/1*GpHMquuz3Bpo28trRVUghQ.jpeg">
            <a:extLst>
              <a:ext uri="{FF2B5EF4-FFF2-40B4-BE49-F238E27FC236}">
                <a16:creationId xmlns:a16="http://schemas.microsoft.com/office/drawing/2014/main" id="{F17607DF-4A19-4510-891F-39612440E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32642" b="1212"/>
          <a:stretch/>
        </p:blipFill>
        <p:spPr bwMode="auto">
          <a:xfrm>
            <a:off x="10158867" y="1400718"/>
            <a:ext cx="1972157" cy="29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3" descr="Accent block">
            <a:extLst>
              <a:ext uri="{FF2B5EF4-FFF2-40B4-BE49-F238E27FC236}">
                <a16:creationId xmlns:a16="http://schemas.microsoft.com/office/drawing/2014/main" id="{6FB4A915-80C3-4F66-9A43-5474285DC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44000"/>
            <a:ext cx="11340000" cy="720000"/>
          </a:xfrm>
        </p:spPr>
        <p:txBody>
          <a:bodyPr>
            <a:normAutofit/>
          </a:bodyPr>
          <a:lstStyle/>
          <a:p>
            <a:r>
              <a:rPr lang="en-ZA" sz="4000" b="1" dirty="0">
                <a:solidFill>
                  <a:srgbClr val="2C2153"/>
                </a:solidFill>
                <a:latin typeface="Lato Black"/>
              </a:rPr>
              <a:t>FRAMEWORK</a:t>
            </a:r>
            <a:r>
              <a:rPr lang="en-ZA" sz="4000" b="1" dirty="0">
                <a:latin typeface="Lato Black"/>
              </a:rPr>
              <a:t> </a:t>
            </a:r>
            <a:r>
              <a:rPr lang="en-ZA" sz="4000" b="1" dirty="0">
                <a:solidFill>
                  <a:srgbClr val="A53F52"/>
                </a:solidFill>
                <a:latin typeface="Lato Black"/>
              </a:rPr>
              <a:t>ANALYSED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611413" y="5927619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3227692" y="583492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6017792" y="5838912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title="Divider Line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9249840" y="5845632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026" name="Picture 2" descr="https://s3.consumersadvocate.org/prd/image/image/5172/medium_791c7c83-bd53-4c19-b845-dae503671d49.png">
            <a:extLst>
              <a:ext uri="{FF2B5EF4-FFF2-40B4-BE49-F238E27FC236}">
                <a16:creationId xmlns:a16="http://schemas.microsoft.com/office/drawing/2014/main" id="{FD4B5611-BA71-4088-A7C2-0142ABDF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45" y="1805254"/>
            <a:ext cx="3486732" cy="19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">
            <a:extLst>
              <a:ext uri="{FF2B5EF4-FFF2-40B4-BE49-F238E27FC236}">
                <a16:creationId xmlns:a16="http://schemas.microsoft.com/office/drawing/2014/main" id="{36C8AADC-6186-47E2-B24A-77E6F648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59" y="1905363"/>
            <a:ext cx="929725" cy="9148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E57463-2C7B-47EC-BD5E-C6D1D35B6792}"/>
              </a:ext>
            </a:extLst>
          </p:cNvPr>
          <p:cNvSpPr txBox="1"/>
          <p:nvPr/>
        </p:nvSpPr>
        <p:spPr>
          <a:xfrm>
            <a:off x="3700659" y="2854113"/>
            <a:ext cx="1051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" dirty="0">
                <a:solidFill>
                  <a:schemeClr val="bg1"/>
                </a:solidFill>
                <a:latin typeface="Arial"/>
                <a:cs typeface="Arial"/>
              </a:rPr>
              <a:t>Watson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83384">
              <a:lnSpc>
                <a:spcPct val="100000"/>
              </a:lnSpc>
            </a:pPr>
            <a:r>
              <a:rPr lang="en-US" spc="10" dirty="0">
                <a:solidFill>
                  <a:schemeClr val="bg1"/>
                </a:solidFill>
                <a:latin typeface="Arial"/>
                <a:cs typeface="Arial"/>
              </a:rPr>
              <a:t>(IBM)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1030" name="Picture 6" descr="Recast.AI">
            <a:extLst>
              <a:ext uri="{FF2B5EF4-FFF2-40B4-BE49-F238E27FC236}">
                <a16:creationId xmlns:a16="http://schemas.microsoft.com/office/drawing/2014/main" id="{A93C579B-EBB3-43A4-A5B9-71C89497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92" y="1905364"/>
            <a:ext cx="1255205" cy="10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760B47-DAB1-4370-B8ED-1D739E013454}"/>
              </a:ext>
            </a:extLst>
          </p:cNvPr>
          <p:cNvSpPr txBox="1"/>
          <p:nvPr/>
        </p:nvSpPr>
        <p:spPr>
          <a:xfrm>
            <a:off x="6031860" y="2942278"/>
            <a:ext cx="152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Recast.AI </a:t>
            </a:r>
            <a:r>
              <a:rPr lang="en-US" dirty="0">
                <a:solidFill>
                  <a:srgbClr val="00B0F0"/>
                </a:solidFill>
              </a:rPr>
              <a:t>(SAP)</a:t>
            </a: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A81CABFD-3C04-4E7F-B72D-86235996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064" y="1891227"/>
            <a:ext cx="1127078" cy="10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50017EA-AC3B-44B9-9BBC-102BE1854BB3}"/>
              </a:ext>
            </a:extLst>
          </p:cNvPr>
          <p:cNvSpPr txBox="1"/>
          <p:nvPr/>
        </p:nvSpPr>
        <p:spPr>
          <a:xfrm>
            <a:off x="9024708" y="3165231"/>
            <a:ext cx="177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Lato Black"/>
              </a:rPr>
              <a:t>MICROSOFT BOT FRAMEWORK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3F025-245A-40F3-81E6-3BC53AC8EBAC}"/>
              </a:ext>
            </a:extLst>
          </p:cNvPr>
          <p:cNvSpPr txBox="1"/>
          <p:nvPr/>
        </p:nvSpPr>
        <p:spPr>
          <a:xfrm>
            <a:off x="432000" y="3588609"/>
            <a:ext cx="226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Widely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Great GUI to create slots and intents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DB3535-C78E-4D71-934A-006B010708C6}"/>
              </a:ext>
            </a:extLst>
          </p:cNvPr>
          <p:cNvSpPr txBox="1"/>
          <p:nvPr/>
        </p:nvSpPr>
        <p:spPr>
          <a:xfrm>
            <a:off x="3227692" y="3588609"/>
            <a:ext cx="199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Ease of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Deployment is hassle free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D11D2F-1DC6-45C4-A867-A5763F894BF8}"/>
              </a:ext>
            </a:extLst>
          </p:cNvPr>
          <p:cNvSpPr txBox="1"/>
          <p:nvPr/>
        </p:nvSpPr>
        <p:spPr>
          <a:xfrm>
            <a:off x="5944698" y="3588609"/>
            <a:ext cx="180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Rich skills and intents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GitHub fork for intents reuse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091DD5-92CA-4FC9-8E22-439F0D6B79B0}"/>
              </a:ext>
            </a:extLst>
          </p:cNvPr>
          <p:cNvSpPr txBox="1"/>
          <p:nvPr/>
        </p:nvSpPr>
        <p:spPr>
          <a:xfrm>
            <a:off x="8900517" y="3890435"/>
            <a:ext cx="226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 Black" panose="020F0502020204030203"/>
              </a:rPr>
              <a:t>Communication</a:t>
            </a:r>
            <a:r>
              <a:rPr lang="en-US" dirty="0"/>
              <a:t> is API based</a:t>
            </a:r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 descr="Accent block">
            <a:extLst>
              <a:ext uri="{FF2B5EF4-FFF2-40B4-BE49-F238E27FC236}">
                <a16:creationId xmlns:a16="http://schemas.microsoft.com/office/drawing/2014/main" id="{58F8F35C-14A2-4F2F-95BF-2704DDFA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It is a fully managed service</a:t>
            </a:r>
            <a:r>
              <a:rPr lang="en-US" dirty="0"/>
              <a:t>: Lex runs on Amazon.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71745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C2153"/>
                </a:solidFill>
                <a:latin typeface="Lato Black"/>
              </a:rPr>
              <a:t>AMAZON</a:t>
            </a:r>
            <a:r>
              <a:rPr lang="en-US" sz="4000" b="1" dirty="0">
                <a:latin typeface="Lato Black"/>
              </a:rPr>
              <a:t> </a:t>
            </a:r>
            <a:r>
              <a:rPr lang="en-US" sz="4000" b="1" dirty="0">
                <a:solidFill>
                  <a:srgbClr val="A53F52"/>
                </a:solidFill>
                <a:latin typeface="Lato Black"/>
              </a:rPr>
              <a:t>MATTERS ??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757F1-149F-4CB6-A0FB-8CD5F803D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452"/>
            <a:ext cx="8412480" cy="5127058"/>
          </a:xfrm>
          <a:prstGeom prst="rect">
            <a:avLst/>
          </a:prstGeom>
        </p:spPr>
      </p:pic>
      <p:pic>
        <p:nvPicPr>
          <p:cNvPr id="3074" name="Picture 2" descr="https://s3.consumersadvocate.org/prd/image/image/5172/medium_791c7c83-bd53-4c19-b845-dae503671d49.png">
            <a:extLst>
              <a:ext uri="{FF2B5EF4-FFF2-40B4-BE49-F238E27FC236}">
                <a16:creationId xmlns:a16="http://schemas.microsoft.com/office/drawing/2014/main" id="{53D55F5B-ED56-48F7-8213-2A15D141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78" y="5830692"/>
            <a:ext cx="1816235" cy="10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hatnowb.now.sh/art/lambda.png">
            <a:extLst>
              <a:ext uri="{FF2B5EF4-FFF2-40B4-BE49-F238E27FC236}">
                <a16:creationId xmlns:a16="http://schemas.microsoft.com/office/drawing/2014/main" id="{FEDB336A-04D1-4D89-8EB5-3BEEAA36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03" y="5765789"/>
            <a:ext cx="1417461" cy="10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hatnowb.now.sh/art/dyn.png">
            <a:extLst>
              <a:ext uri="{FF2B5EF4-FFF2-40B4-BE49-F238E27FC236}">
                <a16:creationId xmlns:a16="http://schemas.microsoft.com/office/drawing/2014/main" id="{3DA7B4E9-8AEB-4FB3-A744-E02FC8E8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10" y="5844510"/>
            <a:ext cx="1848671" cy="9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41484D-8731-47CA-860D-22D9BF32A251}"/>
              </a:ext>
            </a:extLst>
          </p:cNvPr>
          <p:cNvSpPr txBox="1"/>
          <p:nvPr/>
        </p:nvSpPr>
        <p:spPr>
          <a:xfrm>
            <a:off x="8524073" y="717452"/>
            <a:ext cx="366792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 Black" panose="020F0502020204030203"/>
              </a:rPr>
              <a:t>Fully Managed Service: Lex Runs in amazon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 Black" panose="020F0502020204030203"/>
              </a:rPr>
              <a:t> Lex is powered by Amazon Alexa</a:t>
            </a:r>
          </a:p>
          <a:p>
            <a:endParaRPr lang="en-US" sz="2800" dirty="0">
              <a:latin typeface="Lato Black" panose="020F050202020403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 Black" panose="020F0502020204030203"/>
              </a:rPr>
              <a:t>Integrated with AWS Lambda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 descr="Accent block">
            <a:extLst>
              <a:ext uri="{FF2B5EF4-FFF2-40B4-BE49-F238E27FC236}">
                <a16:creationId xmlns:a16="http://schemas.microsoft.com/office/drawing/2014/main" id="{D8965B77-ABF1-4A99-8F39-DC0D9A5EA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6503" y="24572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   </a:t>
            </a:r>
          </a:p>
          <a:p>
            <a:r>
              <a:rPr lang="en-US" sz="2000" b="1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    </a:t>
            </a:r>
          </a:p>
          <a:p>
            <a:endParaRPr lang="en-US" sz="2000" b="1" spc="300" dirty="0">
              <a:solidFill>
                <a:srgbClr val="2C2153"/>
              </a:solidFill>
              <a:latin typeface="Lato Black"/>
              <a:ea typeface="+mj-ea"/>
              <a:cs typeface="+mj-cs"/>
            </a:endParaRPr>
          </a:p>
          <a:p>
            <a:endParaRPr lang="en-US" sz="2000" b="1" spc="300" dirty="0">
              <a:solidFill>
                <a:srgbClr val="2C2153"/>
              </a:solidFill>
              <a:latin typeface="Lato Black"/>
              <a:ea typeface="+mj-ea"/>
              <a:cs typeface="+mj-cs"/>
            </a:endParaRPr>
          </a:p>
          <a:p>
            <a:r>
              <a:rPr lang="en-US" sz="2000" b="1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    </a:t>
            </a:r>
            <a:r>
              <a:rPr lang="en-US" sz="3000" b="1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Sprint-2:</a:t>
            </a:r>
          </a:p>
          <a:p>
            <a:r>
              <a:rPr lang="en-US" sz="2000" b="1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   </a:t>
            </a:r>
            <a:r>
              <a:rPr lang="en-US" sz="2000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 </a:t>
            </a:r>
            <a:r>
              <a:rPr lang="en-US" sz="2000" b="1" spc="300" dirty="0">
                <a:solidFill>
                  <a:schemeClr val="tx1"/>
                </a:solidFill>
                <a:latin typeface="Lato Black"/>
                <a:ea typeface="+mj-ea"/>
                <a:cs typeface="+mj-cs"/>
              </a:rPr>
              <a:t>Integration</a:t>
            </a:r>
            <a:r>
              <a:rPr lang="en-US" sz="2000" spc="300" dirty="0">
                <a:solidFill>
                  <a:schemeClr val="tx1"/>
                </a:solidFill>
                <a:latin typeface="Lato Black"/>
                <a:ea typeface="+mj-ea"/>
                <a:cs typeface="+mj-cs"/>
              </a:rPr>
              <a:t> </a:t>
            </a:r>
            <a:r>
              <a:rPr lang="en-US" sz="2000" b="1" spc="300" dirty="0">
                <a:solidFill>
                  <a:schemeClr val="tx1"/>
                </a:solidFill>
                <a:latin typeface="Lato Black"/>
                <a:ea typeface="+mj-ea"/>
                <a:cs typeface="+mj-cs"/>
              </a:rPr>
              <a:t>of Amazon Lex to Demo Website.</a:t>
            </a:r>
          </a:p>
          <a:p>
            <a:r>
              <a:rPr lang="en-US" sz="2000" b="1" spc="300" dirty="0">
                <a:solidFill>
                  <a:schemeClr val="tx1"/>
                </a:solidFill>
                <a:latin typeface="Lato Black"/>
                <a:ea typeface="+mj-ea"/>
                <a:cs typeface="+mj-cs"/>
              </a:rPr>
              <a:t>    Chatbot Interface</a:t>
            </a:r>
          </a:p>
          <a:p>
            <a:r>
              <a:rPr lang="en-US" sz="2000" b="1" spc="300" dirty="0">
                <a:solidFill>
                  <a:schemeClr val="tx1"/>
                </a:solidFill>
                <a:latin typeface="Lato Black"/>
                <a:ea typeface="+mj-ea"/>
                <a:cs typeface="+mj-cs"/>
              </a:rPr>
              <a:t>    Analyzing the Intents and entities of the client</a:t>
            </a:r>
          </a:p>
          <a:p>
            <a:r>
              <a:rPr lang="en-US" sz="2000" b="1" spc="300" dirty="0">
                <a:solidFill>
                  <a:schemeClr val="tx1"/>
                </a:solidFill>
                <a:latin typeface="Lato Black"/>
                <a:ea typeface="+mj-ea"/>
                <a:cs typeface="+mj-cs"/>
              </a:rPr>
              <a:t>    Custom API’S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B1032-83FC-4E1F-97E9-244FD801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159027"/>
            <a:ext cx="10455965" cy="55659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2C2153"/>
                </a:solidFill>
                <a:latin typeface="Lato Black"/>
              </a:rPr>
              <a:t>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BDC24-03FC-43F5-A8AE-2EEBC652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6F87E-61D9-48B2-8F91-EC98F11E8EE8}"/>
              </a:ext>
            </a:extLst>
          </p:cNvPr>
          <p:cNvSpPr txBox="1"/>
          <p:nvPr/>
        </p:nvSpPr>
        <p:spPr>
          <a:xfrm>
            <a:off x="318052" y="980661"/>
            <a:ext cx="1146313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pc="300" dirty="0">
                <a:solidFill>
                  <a:srgbClr val="2C2153"/>
                </a:solidFill>
                <a:latin typeface="Lato Black"/>
                <a:ea typeface="+mj-ea"/>
                <a:cs typeface="+mj-cs"/>
              </a:rPr>
              <a:t>Sprint-1:</a:t>
            </a:r>
          </a:p>
          <a:p>
            <a:r>
              <a:rPr lang="en-US" sz="2400" b="1" spc="300" dirty="0">
                <a:latin typeface="Lato Black"/>
                <a:ea typeface="+mj-ea"/>
                <a:cs typeface="+mj-cs"/>
              </a:rPr>
              <a:t>Analyzing chatbot frameworks and testing it .</a:t>
            </a:r>
          </a:p>
          <a:p>
            <a:r>
              <a:rPr lang="en-US" sz="2400" b="1" spc="300" dirty="0">
                <a:latin typeface="Lato Black"/>
                <a:ea typeface="+mj-ea"/>
                <a:cs typeface="+mj-cs"/>
              </a:rPr>
              <a:t>Understanding the clients website and FAQ</a:t>
            </a:r>
          </a:p>
          <a:p>
            <a:r>
              <a:rPr lang="en-US" sz="2400" b="1" spc="300" dirty="0">
                <a:latin typeface="Lato Black"/>
                <a:ea typeface="+mj-ea"/>
                <a:cs typeface="+mj-cs"/>
              </a:rPr>
              <a:t>Website Creation </a:t>
            </a:r>
          </a:p>
        </p:txBody>
      </p:sp>
    </p:spTree>
    <p:extLst>
      <p:ext uri="{BB962C8B-B14F-4D97-AF65-F5344CB8AC3E}">
        <p14:creationId xmlns:p14="http://schemas.microsoft.com/office/powerpoint/2010/main" val="375094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3" descr="Accent block">
            <a:extLst>
              <a:ext uri="{FF2B5EF4-FFF2-40B4-BE49-F238E27FC236}">
                <a16:creationId xmlns:a16="http://schemas.microsoft.com/office/drawing/2014/main" id="{D8C937B0-5061-4F4E-ADA5-6A28CECD0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844" y="-13504"/>
            <a:ext cx="546929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3" descr="Accent block">
            <a:extLst>
              <a:ext uri="{FF2B5EF4-FFF2-40B4-BE49-F238E27FC236}">
                <a16:creationId xmlns:a16="http://schemas.microsoft.com/office/drawing/2014/main" id="{9818D904-384E-4368-94C9-5887E1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2357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BF32A5-7B12-4BA7-9D6D-DE211389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4" y="19874"/>
            <a:ext cx="4811150" cy="46809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5684" y="3981450"/>
            <a:ext cx="5179589" cy="1343025"/>
          </a:xfrm>
        </p:spPr>
        <p:txBody>
          <a:bodyPr/>
          <a:lstStyle/>
          <a:p>
            <a:r>
              <a:rPr lang="en-ZA" dirty="0"/>
              <a:t>Our Product Using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3454" y="4828596"/>
            <a:ext cx="848316" cy="848316"/>
          </a:xfrm>
          <a:prstGeom prst="rect">
            <a:avLst/>
          </a:prstGeom>
        </p:spPr>
      </p:pic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0089" y="4857627"/>
            <a:ext cx="685992" cy="685992"/>
          </a:xfrm>
          <a:prstGeom prst="rect">
            <a:avLst/>
          </a:prstGeom>
        </p:spPr>
      </p:pic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4400" y="4873744"/>
            <a:ext cx="685992" cy="6859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29" name="Picture 2" descr="https://s3.consumersadvocate.org/prd/image/image/5172/medium_791c7c83-bd53-4c19-b845-dae503671d49.png">
            <a:extLst>
              <a:ext uri="{FF2B5EF4-FFF2-40B4-BE49-F238E27FC236}">
                <a16:creationId xmlns:a16="http://schemas.microsoft.com/office/drawing/2014/main" id="{656FD984-FF45-4683-A670-E6BB7CAC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67" y="5264262"/>
            <a:ext cx="2817783" cy="159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6A6414-608D-40EF-BB86-A26238CCDA96}"/>
              </a:ext>
            </a:extLst>
          </p:cNvPr>
          <p:cNvSpPr txBox="1"/>
          <p:nvPr/>
        </p:nvSpPr>
        <p:spPr>
          <a:xfrm>
            <a:off x="6873454" y="5705580"/>
            <a:ext cx="1116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 Black" panose="020F0502020204030203"/>
              </a:rPr>
              <a:t>Unique Prototype solution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D8ADCD-E93C-400B-A11B-847F042358C6}"/>
              </a:ext>
            </a:extLst>
          </p:cNvPr>
          <p:cNvSpPr txBox="1"/>
          <p:nvPr/>
        </p:nvSpPr>
        <p:spPr>
          <a:xfrm>
            <a:off x="8487944" y="5705246"/>
            <a:ext cx="125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 Black" panose="020F0502020204030203"/>
              </a:rPr>
              <a:t>Collaborative channel integration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0034F-D888-4112-BCD2-EE13C59277BD}"/>
              </a:ext>
            </a:extLst>
          </p:cNvPr>
          <p:cNvSpPr txBox="1"/>
          <p:nvPr/>
        </p:nvSpPr>
        <p:spPr>
          <a:xfrm>
            <a:off x="10234896" y="5705246"/>
            <a:ext cx="125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 Black" panose="020F0502020204030203"/>
              </a:rPr>
              <a:t>Authentic and Tested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03C3F6-424B-4117-B7EB-EF5604C87AB9}"/>
              </a:ext>
            </a:extLst>
          </p:cNvPr>
          <p:cNvSpPr txBox="1"/>
          <p:nvPr/>
        </p:nvSpPr>
        <p:spPr>
          <a:xfrm>
            <a:off x="5944976" y="19874"/>
            <a:ext cx="60482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2C2153"/>
                </a:solidFill>
                <a:latin typeface="Lato Black" panose="020F0502020204030203"/>
              </a:rPr>
              <a:t>FUTURE VALUE</a:t>
            </a:r>
            <a:r>
              <a:rPr lang="en-US" sz="3400" b="1" dirty="0">
                <a:latin typeface="Lato Black" panose="020F0502020204030203"/>
              </a:rPr>
              <a:t> </a:t>
            </a:r>
            <a:r>
              <a:rPr lang="en-US" sz="3400" b="1" dirty="0">
                <a:solidFill>
                  <a:srgbClr val="A53F52"/>
                </a:solidFill>
                <a:latin typeface="Lato Black" panose="020F0502020204030203"/>
              </a:rPr>
              <a:t>CREATION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74348B-0079-4CF4-904D-B46FD22D3C28}"/>
              </a:ext>
            </a:extLst>
          </p:cNvPr>
          <p:cNvSpPr txBox="1"/>
          <p:nvPr/>
        </p:nvSpPr>
        <p:spPr>
          <a:xfrm>
            <a:off x="5894653" y="873270"/>
            <a:ext cx="6098564" cy="374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Available round the clock for conversation help with customers -24/7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Channel Agnostic- Channels mobile, web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Real 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Simple Interface text, image and 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Instant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Remembering customer preferences and remember users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Lato Black" panose="020F0502020204030203"/>
              </a:rPr>
              <a:t>Reduces TAT </a:t>
            </a:r>
          </a:p>
          <a:p>
            <a:endParaRPr lang="en-US" sz="1600" b="1" dirty="0">
              <a:latin typeface="Lato Black" panose="020F0502020204030203"/>
            </a:endParaRPr>
          </a:p>
          <a:p>
            <a:r>
              <a:rPr lang="en-US" b="1" i="1" dirty="0"/>
              <a:t>“The survey included responses from 800 decision makers of the company ,80% of respondents said they already used or planned to use chatbots by 2020.” — </a:t>
            </a:r>
            <a:r>
              <a:rPr lang="en-US" b="1" i="1" dirty="0">
                <a:hlinkClick r:id="rId10"/>
              </a:rPr>
              <a:t>BI Intelligence</a:t>
            </a:r>
            <a:r>
              <a:rPr lang="en-US" b="1" i="1" dirty="0"/>
              <a:t> /Business Insider</a:t>
            </a:r>
            <a:endParaRPr lang="en-US" sz="1600" b="1" dirty="0">
              <a:latin typeface="Lato Black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 descr="Accent block">
            <a:extLst>
              <a:ext uri="{FF2B5EF4-FFF2-40B4-BE49-F238E27FC236}">
                <a16:creationId xmlns:a16="http://schemas.microsoft.com/office/drawing/2014/main" id="{F82C401D-71E3-4CF2-8F51-533120E05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8136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1D10C-6524-4F81-AFEB-35BE3144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0"/>
            <a:ext cx="11840307" cy="900332"/>
          </a:xfrm>
        </p:spPr>
        <p:txBody>
          <a:bodyPr>
            <a:normAutofit/>
          </a:bodyPr>
          <a:lstStyle/>
          <a:p>
            <a:r>
              <a:rPr lang="en-ZA" sz="4000" b="1" dirty="0">
                <a:solidFill>
                  <a:srgbClr val="2C2153"/>
                </a:solidFill>
                <a:latin typeface="Lato Black"/>
              </a:rPr>
              <a:t>COLLABORATIVE</a:t>
            </a:r>
            <a:r>
              <a:rPr lang="en-ZA" sz="4000" b="1" dirty="0">
                <a:latin typeface="Lato Black"/>
              </a:rPr>
              <a:t> </a:t>
            </a:r>
            <a:r>
              <a:rPr lang="en-ZA" sz="4000" b="1" dirty="0">
                <a:solidFill>
                  <a:srgbClr val="A53F52"/>
                </a:solidFill>
                <a:latin typeface="Lato Black"/>
              </a:rPr>
              <a:t>CHANNEL</a:t>
            </a:r>
            <a:r>
              <a:rPr lang="en-ZA" sz="4000" b="1" dirty="0">
                <a:latin typeface="Lato Black"/>
              </a:rPr>
              <a:t> </a:t>
            </a:r>
            <a:r>
              <a:rPr lang="en-ZA" sz="4000" b="1" dirty="0">
                <a:solidFill>
                  <a:srgbClr val="2C2153"/>
                </a:solidFill>
                <a:latin typeface="Lato Black"/>
              </a:rPr>
              <a:t>INTEGRATION</a:t>
            </a:r>
            <a:endParaRPr lang="en-US" sz="4000" b="1" dirty="0">
              <a:solidFill>
                <a:srgbClr val="2C215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2ACFE-ECCA-452D-B66F-756A1E11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EDD09CCE-0A56-4E4B-9455-D0F94D61C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4" y="1695889"/>
            <a:ext cx="2011465" cy="2044045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BC9DBE46-464E-4133-8DF1-BF9585EE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30" y="1800448"/>
            <a:ext cx="1816896" cy="1834926"/>
          </a:xfrm>
          <a:prstGeom prst="rect">
            <a:avLst/>
          </a:prstGeom>
        </p:spPr>
      </p:pic>
      <p:pic>
        <p:nvPicPr>
          <p:cNvPr id="11" name="Image">
            <a:extLst>
              <a:ext uri="{FF2B5EF4-FFF2-40B4-BE49-F238E27FC236}">
                <a16:creationId xmlns:a16="http://schemas.microsoft.com/office/drawing/2014/main" id="{08807BA4-D4D3-4976-9E9D-72F7D7FFE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62" y="2296997"/>
            <a:ext cx="1553205" cy="841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E9615A-3C84-477D-9DB9-56F6DE02C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384" y="4055440"/>
            <a:ext cx="1451878" cy="1451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1FB14C-3309-46A0-835D-FF9F83F01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548" y="4055440"/>
            <a:ext cx="1570891" cy="1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4572"/>
            <a:ext cx="12928210" cy="682236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3" descr="Accent block">
            <a:extLst>
              <a:ext uri="{FF2B5EF4-FFF2-40B4-BE49-F238E27FC236}">
                <a16:creationId xmlns:a16="http://schemas.microsoft.com/office/drawing/2014/main" id="{BAD22687-4369-4842-9B90-6666DBFF2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759654"/>
            <a:ext cx="5781822" cy="6087277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578340"/>
          </a:xfrm>
        </p:spPr>
        <p:txBody>
          <a:bodyPr>
            <a:noAutofit/>
          </a:bodyPr>
          <a:lstStyle/>
          <a:p>
            <a:r>
              <a:rPr lang="en-US" b="1" dirty="0">
                <a:latin typeface="Lato Black"/>
              </a:rPr>
              <a:t> Quick Response time</a:t>
            </a:r>
          </a:p>
          <a:p>
            <a:r>
              <a:rPr lang="en-US" b="1" dirty="0">
                <a:latin typeface="Lato Black"/>
              </a:rPr>
              <a:t> Customer Experience</a:t>
            </a:r>
          </a:p>
          <a:p>
            <a:r>
              <a:rPr lang="en-US" b="1" dirty="0">
                <a:latin typeface="Lato Black"/>
              </a:rPr>
              <a:t> Intelligent Assistance</a:t>
            </a:r>
          </a:p>
          <a:p>
            <a:r>
              <a:rPr lang="en-US" b="1" dirty="0">
                <a:latin typeface="Lato Black"/>
              </a:rPr>
              <a:t>Personalized Experience </a:t>
            </a:r>
          </a:p>
          <a:p>
            <a:r>
              <a:rPr lang="en-US" b="1" dirty="0">
                <a:latin typeface="Lato Black"/>
              </a:rPr>
              <a:t>Representative of the company</a:t>
            </a:r>
          </a:p>
          <a:p>
            <a:r>
              <a:rPr lang="en-US" b="1" dirty="0">
                <a:latin typeface="Lato Black"/>
              </a:rPr>
              <a:t>70 % of consumers say they prefer messaging over calling customer support</a:t>
            </a:r>
          </a:p>
          <a:p>
            <a:r>
              <a:rPr lang="en-US" b="1" dirty="0">
                <a:latin typeface="Lato Black"/>
              </a:rPr>
              <a:t>By 2020, 85% of all customer interactions will be handled without human agents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0587C-5D0E-4895-B1DB-8FDBCA685F2C}"/>
              </a:ext>
            </a:extLst>
          </p:cNvPr>
          <p:cNvSpPr txBox="1"/>
          <p:nvPr/>
        </p:nvSpPr>
        <p:spPr>
          <a:xfrm>
            <a:off x="4951829" y="126609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C2153"/>
                </a:solidFill>
                <a:latin typeface="Lato Black"/>
              </a:rPr>
              <a:t>KEY</a:t>
            </a:r>
            <a:r>
              <a:rPr lang="en-US" sz="4000" b="1" dirty="0">
                <a:latin typeface="Lato Black"/>
              </a:rPr>
              <a:t> </a:t>
            </a:r>
            <a:r>
              <a:rPr lang="en-US" sz="4000" b="1" dirty="0">
                <a:solidFill>
                  <a:srgbClr val="A53F52"/>
                </a:solidFill>
                <a:latin typeface="Lato Black"/>
              </a:rPr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C9F62E-0773-4164-B986-3E326BE687C9}">
  <ds:schemaRefs>
    <ds:schemaRef ds:uri="http://purl.org/dc/elements/1.1/"/>
    <ds:schemaRef ds:uri="6dc4bcd6-49db-4c07-9060-8acfc67cef9f"/>
    <ds:schemaRef ds:uri="http://schemas.microsoft.com/office/infopath/2007/PartnerControls"/>
    <ds:schemaRef ds:uri="fb0879af-3eba-417a-a55a-ffe6dcd6ca77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541</Words>
  <Application>Microsoft Office PowerPoint</Application>
  <PresentationFormat>Widescreen</PresentationFormat>
  <Paragraphs>130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 Lato black</vt:lpstr>
      <vt:lpstr>Arial</vt:lpstr>
      <vt:lpstr>Bebas</vt:lpstr>
      <vt:lpstr>Calibri</vt:lpstr>
      <vt:lpstr>Calibri Light</vt:lpstr>
      <vt:lpstr>Consolas</vt:lpstr>
      <vt:lpstr>Gill Sans</vt:lpstr>
      <vt:lpstr>Lato</vt:lpstr>
      <vt:lpstr>Lato Black</vt:lpstr>
      <vt:lpstr>Times New Roman</vt:lpstr>
      <vt:lpstr>Trebuchet MS</vt:lpstr>
      <vt:lpstr>Office Theme</vt:lpstr>
      <vt:lpstr>1_Office Theme</vt:lpstr>
      <vt:lpstr>CHATNOW</vt:lpstr>
      <vt:lpstr>CHATBOT  ??</vt:lpstr>
      <vt:lpstr>Large Picture Slide</vt:lpstr>
      <vt:lpstr>FRAMEWORK ANALYSED</vt:lpstr>
      <vt:lpstr>AMAZON MATTERS ??</vt:lpstr>
      <vt:lpstr>PLANNING</vt:lpstr>
      <vt:lpstr>Our Product Using</vt:lpstr>
      <vt:lpstr>COLLABORATIVE CHANNEL INTEGRATION</vt:lpstr>
      <vt:lpstr>PowerPoint Presentation</vt:lpstr>
      <vt:lpstr>HOW    CHATBOTS    ARE HELPFULL?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2018-08-08T14:41:09Z</dcterms:created>
  <dcterms:modified xsi:type="dcterms:W3CDTF">2018-08-27T00:53:35Z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